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DM Sans Medium" pitchFamily="2" charset="0"/>
      <p:regular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441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017" y="11017"/>
            <a:ext cx="14630400" cy="8229600"/>
          </a:xfrm>
          <a:prstGeom prst="rect">
            <a:avLst/>
          </a:prstGeom>
          <a:solidFill>
            <a:srgbClr val="2D3133">
              <a:alpha val="80000"/>
            </a:srgbClr>
          </a:solidFill>
          <a:ln/>
        </p:spPr>
      </p:sp>
      <p:sp>
        <p:nvSpPr>
          <p:cNvPr id="4" name="Text 1"/>
          <p:cNvSpPr/>
          <p:nvPr/>
        </p:nvSpPr>
        <p:spPr>
          <a:xfrm>
            <a:off x="864037" y="2417445"/>
            <a:ext cx="12282726" cy="771525"/>
          </a:xfrm>
          <a:prstGeom prst="rect">
            <a:avLst/>
          </a:prstGeom>
          <a:noFill/>
          <a:ln/>
        </p:spPr>
        <p:txBody>
          <a:bodyPr wrap="none" lIns="0" tIns="0" rIns="0" bIns="0" rtlCol="0" anchor="t"/>
          <a:lstStyle/>
          <a:p>
            <a:pPr marL="0" indent="0" algn="l">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Customer Churn Analysis – Project Report</a:t>
            </a:r>
            <a:endParaRPr lang="en-US" sz="4850" dirty="0"/>
          </a:p>
        </p:txBody>
      </p:sp>
      <p:sp>
        <p:nvSpPr>
          <p:cNvPr id="5" name="Text 2"/>
          <p:cNvSpPr/>
          <p:nvPr/>
        </p:nvSpPr>
        <p:spPr>
          <a:xfrm>
            <a:off x="864037" y="3559254"/>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Data-Driven Retention Strategy &amp; Action Plan</a:t>
            </a:r>
            <a:endParaRPr lang="en-US" sz="1900" dirty="0"/>
          </a:p>
        </p:txBody>
      </p:sp>
      <p:sp>
        <p:nvSpPr>
          <p:cNvPr id="6" name="Text 3"/>
          <p:cNvSpPr/>
          <p:nvPr/>
        </p:nvSpPr>
        <p:spPr>
          <a:xfrm>
            <a:off x="864037" y="423195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Prepared By: Krushnal Patil</a:t>
            </a:r>
            <a:endParaRPr lang="en-US" sz="1900" dirty="0"/>
          </a:p>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Date: February 2026</a:t>
            </a:r>
            <a:endParaRPr lang="en-US" sz="1900" dirty="0"/>
          </a:p>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Version: 1.0 – Final</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305056" y="1047393"/>
            <a:ext cx="4464963" cy="439579"/>
          </a:xfrm>
          <a:prstGeom prst="rect">
            <a:avLst/>
          </a:prstGeom>
          <a:noFill/>
          <a:ln/>
        </p:spPr>
        <p:txBody>
          <a:bodyPr wrap="none" lIns="0" tIns="0" rIns="0" bIns="0" rtlCol="0" anchor="t"/>
          <a:lstStyle/>
          <a:p>
            <a:pPr marL="0" indent="0" algn="l">
              <a:lnSpc>
                <a:spcPts val="3450"/>
              </a:lnSpc>
              <a:buNone/>
            </a:pPr>
            <a:r>
              <a:rPr lang="en-US" sz="2750" dirty="0">
                <a:solidFill>
                  <a:srgbClr val="F7F7F8"/>
                </a:solidFill>
                <a:latin typeface="DM Sans Medium" pitchFamily="34" charset="0"/>
                <a:ea typeface="DM Sans Medium" pitchFamily="34" charset="-122"/>
                <a:cs typeface="DM Sans Medium" pitchFamily="34" charset="-120"/>
              </a:rPr>
              <a:t>Conclusion and Next Steps</a:t>
            </a:r>
            <a:endParaRPr lang="en-US" sz="2750" dirty="0"/>
          </a:p>
        </p:txBody>
      </p:sp>
      <p:sp>
        <p:nvSpPr>
          <p:cNvPr id="3" name="Text 1"/>
          <p:cNvSpPr/>
          <p:nvPr/>
        </p:nvSpPr>
        <p:spPr>
          <a:xfrm>
            <a:off x="3305056" y="1518999"/>
            <a:ext cx="2814042" cy="3518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Key Findings</a:t>
            </a:r>
            <a:endParaRPr lang="en-US" sz="2200" dirty="0"/>
          </a:p>
        </p:txBody>
      </p:sp>
      <p:sp>
        <p:nvSpPr>
          <p:cNvPr id="4" name="Shape 2"/>
          <p:cNvSpPr/>
          <p:nvPr/>
        </p:nvSpPr>
        <p:spPr>
          <a:xfrm>
            <a:off x="3305056" y="1991082"/>
            <a:ext cx="1944886" cy="945594"/>
          </a:xfrm>
          <a:prstGeom prst="roundRect">
            <a:avLst>
              <a:gd name="adj" fmla="val 2232"/>
            </a:avLst>
          </a:prstGeom>
          <a:solidFill>
            <a:srgbClr val="4C5052"/>
          </a:solidFill>
          <a:ln/>
        </p:spPr>
      </p:sp>
      <p:sp>
        <p:nvSpPr>
          <p:cNvPr id="5" name="Text 3"/>
          <p:cNvSpPr/>
          <p:nvPr/>
        </p:nvSpPr>
        <p:spPr>
          <a:xfrm>
            <a:off x="3445669" y="2131695"/>
            <a:ext cx="1663660"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208 customers</a:t>
            </a:r>
            <a:endParaRPr lang="en-US" sz="1350" dirty="0"/>
          </a:p>
        </p:txBody>
      </p:sp>
      <p:sp>
        <p:nvSpPr>
          <p:cNvPr id="6" name="Text 4"/>
          <p:cNvSpPr/>
          <p:nvPr/>
        </p:nvSpPr>
        <p:spPr>
          <a:xfrm>
            <a:off x="3445669" y="2399586"/>
            <a:ext cx="1663660" cy="176689"/>
          </a:xfrm>
          <a:prstGeom prst="rect">
            <a:avLst/>
          </a:prstGeom>
          <a:noFill/>
          <a:ln/>
        </p:spPr>
        <p:txBody>
          <a:bodyPr wrap="non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lost due to attitude</a:t>
            </a:r>
            <a:endParaRPr lang="en-US" sz="1100" dirty="0"/>
          </a:p>
        </p:txBody>
      </p:sp>
      <p:sp>
        <p:nvSpPr>
          <p:cNvPr id="7" name="Shape 5"/>
          <p:cNvSpPr/>
          <p:nvPr/>
        </p:nvSpPr>
        <p:spPr>
          <a:xfrm>
            <a:off x="5330071" y="1991082"/>
            <a:ext cx="1945005" cy="945594"/>
          </a:xfrm>
          <a:prstGeom prst="roundRect">
            <a:avLst>
              <a:gd name="adj" fmla="val 2232"/>
            </a:avLst>
          </a:prstGeom>
          <a:solidFill>
            <a:srgbClr val="4C5052"/>
          </a:solidFill>
          <a:ln/>
        </p:spPr>
      </p:sp>
      <p:sp>
        <p:nvSpPr>
          <p:cNvPr id="8" name="Text 6"/>
          <p:cNvSpPr/>
          <p:nvPr/>
        </p:nvSpPr>
        <p:spPr>
          <a:xfrm>
            <a:off x="5470684" y="2131695"/>
            <a:ext cx="1663779"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289 customers</a:t>
            </a:r>
            <a:endParaRPr lang="en-US" sz="1350" dirty="0"/>
          </a:p>
        </p:txBody>
      </p:sp>
      <p:sp>
        <p:nvSpPr>
          <p:cNvPr id="9" name="Text 7"/>
          <p:cNvSpPr/>
          <p:nvPr/>
        </p:nvSpPr>
        <p:spPr>
          <a:xfrm>
            <a:off x="5470684" y="2399586"/>
            <a:ext cx="1663779" cy="176689"/>
          </a:xfrm>
          <a:prstGeom prst="rect">
            <a:avLst/>
          </a:prstGeom>
          <a:noFill/>
          <a:ln/>
        </p:spPr>
        <p:txBody>
          <a:bodyPr wrap="non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lost due to device gaps</a:t>
            </a:r>
            <a:endParaRPr lang="en-US" sz="1100" dirty="0"/>
          </a:p>
        </p:txBody>
      </p:sp>
      <p:sp>
        <p:nvSpPr>
          <p:cNvPr id="10" name="Shape 8"/>
          <p:cNvSpPr/>
          <p:nvPr/>
        </p:nvSpPr>
        <p:spPr>
          <a:xfrm>
            <a:off x="7355205" y="1991082"/>
            <a:ext cx="1944886" cy="945594"/>
          </a:xfrm>
          <a:prstGeom prst="roundRect">
            <a:avLst>
              <a:gd name="adj" fmla="val 2232"/>
            </a:avLst>
          </a:prstGeom>
          <a:solidFill>
            <a:srgbClr val="4C5052"/>
          </a:solidFill>
          <a:ln/>
        </p:spPr>
      </p:sp>
      <p:sp>
        <p:nvSpPr>
          <p:cNvPr id="11" name="Text 9"/>
          <p:cNvSpPr/>
          <p:nvPr/>
        </p:nvSpPr>
        <p:spPr>
          <a:xfrm>
            <a:off x="7495818" y="2131695"/>
            <a:ext cx="1663660"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80 customers</a:t>
            </a:r>
            <a:endParaRPr lang="en-US" sz="1350" dirty="0"/>
          </a:p>
        </p:txBody>
      </p:sp>
      <p:sp>
        <p:nvSpPr>
          <p:cNvPr id="12" name="Text 10"/>
          <p:cNvSpPr/>
          <p:nvPr/>
        </p:nvSpPr>
        <p:spPr>
          <a:xfrm>
            <a:off x="7495818" y="2399586"/>
            <a:ext cx="1663660" cy="353378"/>
          </a:xfrm>
          <a:prstGeom prst="rect">
            <a:avLst/>
          </a:prstGeom>
          <a:noFill/>
          <a:ln/>
        </p:spPr>
        <p:txBody>
          <a:bodyPr wrap="squar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lost with unknown reasons</a:t>
            </a:r>
            <a:endParaRPr lang="en-US" sz="1100" dirty="0"/>
          </a:p>
        </p:txBody>
      </p:sp>
      <p:sp>
        <p:nvSpPr>
          <p:cNvPr id="13" name="Shape 11"/>
          <p:cNvSpPr/>
          <p:nvPr/>
        </p:nvSpPr>
        <p:spPr>
          <a:xfrm>
            <a:off x="9380220" y="1991082"/>
            <a:ext cx="1945005" cy="945594"/>
          </a:xfrm>
          <a:prstGeom prst="roundRect">
            <a:avLst>
              <a:gd name="adj" fmla="val 2232"/>
            </a:avLst>
          </a:prstGeom>
          <a:solidFill>
            <a:srgbClr val="4C5052"/>
          </a:solidFill>
          <a:ln/>
        </p:spPr>
      </p:sp>
      <p:sp>
        <p:nvSpPr>
          <p:cNvPr id="14" name="Text 12"/>
          <p:cNvSpPr/>
          <p:nvPr/>
        </p:nvSpPr>
        <p:spPr>
          <a:xfrm>
            <a:off x="9520833" y="2131695"/>
            <a:ext cx="1663779" cy="439579"/>
          </a:xfrm>
          <a:prstGeom prst="rect">
            <a:avLst/>
          </a:prstGeom>
          <a:noFill/>
          <a:ln/>
        </p:spPr>
        <p:txBody>
          <a:bodyPr wrap="squar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366 predicted churners</a:t>
            </a:r>
            <a:endParaRPr lang="en-US" sz="1350" dirty="0"/>
          </a:p>
        </p:txBody>
      </p:sp>
      <p:sp>
        <p:nvSpPr>
          <p:cNvPr id="15" name="Text 13"/>
          <p:cNvSpPr/>
          <p:nvPr/>
        </p:nvSpPr>
        <p:spPr>
          <a:xfrm>
            <a:off x="9520833" y="2619375"/>
            <a:ext cx="1663779" cy="176689"/>
          </a:xfrm>
          <a:prstGeom prst="rect">
            <a:avLst/>
          </a:prstGeom>
          <a:noFill/>
          <a:ln/>
        </p:spPr>
        <p:txBody>
          <a:bodyPr wrap="non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at risk</a:t>
            </a:r>
            <a:endParaRPr lang="en-US" sz="1100" dirty="0"/>
          </a:p>
        </p:txBody>
      </p:sp>
      <p:sp>
        <p:nvSpPr>
          <p:cNvPr id="16" name="Text 14"/>
          <p:cNvSpPr/>
          <p:nvPr/>
        </p:nvSpPr>
        <p:spPr>
          <a:xfrm>
            <a:off x="3305056" y="3056930"/>
            <a:ext cx="2814042" cy="3518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Choice</a:t>
            </a:r>
            <a:endParaRPr lang="en-US" sz="2200" dirty="0"/>
          </a:p>
        </p:txBody>
      </p:sp>
      <p:pic>
        <p:nvPicPr>
          <p:cNvPr id="17" name="Image 0" descr="preencoded.png"/>
          <p:cNvPicPr>
            <a:picLocks noChangeAspect="1"/>
          </p:cNvPicPr>
          <p:nvPr/>
        </p:nvPicPr>
        <p:blipFill>
          <a:blip r:embed="rId3"/>
          <a:stretch>
            <a:fillRect/>
          </a:stretch>
        </p:blipFill>
        <p:spPr>
          <a:xfrm>
            <a:off x="3305056" y="3529013"/>
            <a:ext cx="2673310" cy="562808"/>
          </a:xfrm>
          <a:prstGeom prst="rect">
            <a:avLst/>
          </a:prstGeom>
        </p:spPr>
      </p:pic>
      <p:sp>
        <p:nvSpPr>
          <p:cNvPr id="18" name="Text 15"/>
          <p:cNvSpPr/>
          <p:nvPr/>
        </p:nvSpPr>
        <p:spPr>
          <a:xfrm>
            <a:off x="3445669" y="4171950"/>
            <a:ext cx="1758791"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Maintain course</a:t>
            </a:r>
            <a:endParaRPr lang="en-US" sz="1350" dirty="0"/>
          </a:p>
        </p:txBody>
      </p:sp>
      <p:sp>
        <p:nvSpPr>
          <p:cNvPr id="19" name="Text 16"/>
          <p:cNvSpPr/>
          <p:nvPr/>
        </p:nvSpPr>
        <p:spPr>
          <a:xfrm>
            <a:off x="3445669" y="4439841"/>
            <a:ext cx="2392085" cy="176689"/>
          </a:xfrm>
          <a:prstGeom prst="rect">
            <a:avLst/>
          </a:prstGeom>
          <a:noFill/>
          <a:ln/>
        </p:spPr>
        <p:txBody>
          <a:bodyPr wrap="non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(27% churn)</a:t>
            </a:r>
            <a:endParaRPr lang="en-US" sz="1100" dirty="0"/>
          </a:p>
        </p:txBody>
      </p:sp>
      <p:pic>
        <p:nvPicPr>
          <p:cNvPr id="20" name="Image 1" descr="preencoded.png"/>
          <p:cNvPicPr>
            <a:picLocks noChangeAspect="1"/>
          </p:cNvPicPr>
          <p:nvPr/>
        </p:nvPicPr>
        <p:blipFill>
          <a:blip r:embed="rId4"/>
          <a:stretch>
            <a:fillRect/>
          </a:stretch>
        </p:blipFill>
        <p:spPr>
          <a:xfrm>
            <a:off x="5978366" y="3529013"/>
            <a:ext cx="2673429" cy="562808"/>
          </a:xfrm>
          <a:prstGeom prst="rect">
            <a:avLst/>
          </a:prstGeom>
        </p:spPr>
      </p:pic>
      <p:sp>
        <p:nvSpPr>
          <p:cNvPr id="21" name="Text 17"/>
          <p:cNvSpPr/>
          <p:nvPr/>
        </p:nvSpPr>
        <p:spPr>
          <a:xfrm>
            <a:off x="6118979" y="4171950"/>
            <a:ext cx="1758791"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Quick fixes</a:t>
            </a:r>
            <a:endParaRPr lang="en-US" sz="1350" dirty="0"/>
          </a:p>
        </p:txBody>
      </p:sp>
      <p:pic>
        <p:nvPicPr>
          <p:cNvPr id="22" name="Image 2" descr="preencoded.png"/>
          <p:cNvPicPr>
            <a:picLocks noChangeAspect="1"/>
          </p:cNvPicPr>
          <p:nvPr/>
        </p:nvPicPr>
        <p:blipFill>
          <a:blip r:embed="rId5"/>
          <a:stretch>
            <a:fillRect/>
          </a:stretch>
        </p:blipFill>
        <p:spPr>
          <a:xfrm>
            <a:off x="8651796" y="3529013"/>
            <a:ext cx="2673429" cy="562808"/>
          </a:xfrm>
          <a:prstGeom prst="rect">
            <a:avLst/>
          </a:prstGeom>
        </p:spPr>
      </p:pic>
      <p:sp>
        <p:nvSpPr>
          <p:cNvPr id="23" name="Text 18"/>
          <p:cNvSpPr/>
          <p:nvPr/>
        </p:nvSpPr>
        <p:spPr>
          <a:xfrm>
            <a:off x="8792408" y="4171950"/>
            <a:ext cx="2046089" cy="219789"/>
          </a:xfrm>
          <a:prstGeom prst="rect">
            <a:avLst/>
          </a:prstGeom>
          <a:noFill/>
          <a:ln/>
        </p:spPr>
        <p:txBody>
          <a:bodyPr wrap="none" lIns="0" tIns="0" rIns="0" bIns="0" rtlCol="0" anchor="t"/>
          <a:lstStyle/>
          <a:p>
            <a:pPr marL="0" indent="0" algn="l">
              <a:lnSpc>
                <a:spcPts val="1700"/>
              </a:lnSpc>
              <a:buNone/>
            </a:pPr>
            <a:r>
              <a:rPr lang="en-US" sz="1350" dirty="0">
                <a:solidFill>
                  <a:srgbClr val="D6D9D7"/>
                </a:solidFill>
                <a:latin typeface="DM Sans Medium" pitchFamily="34" charset="0"/>
                <a:ea typeface="DM Sans Medium" pitchFamily="34" charset="-122"/>
                <a:cs typeface="DM Sans Medium" pitchFamily="34" charset="-120"/>
              </a:rPr>
              <a:t>Systemic transformation</a:t>
            </a:r>
            <a:endParaRPr lang="en-US" sz="1350" dirty="0"/>
          </a:p>
        </p:txBody>
      </p:sp>
      <p:sp>
        <p:nvSpPr>
          <p:cNvPr id="24" name="Text 19"/>
          <p:cNvSpPr/>
          <p:nvPr/>
        </p:nvSpPr>
        <p:spPr>
          <a:xfrm>
            <a:off x="8792408" y="4439841"/>
            <a:ext cx="2392204" cy="353378"/>
          </a:xfrm>
          <a:prstGeom prst="rect">
            <a:avLst/>
          </a:prstGeom>
          <a:noFill/>
          <a:ln/>
        </p:spPr>
        <p:txBody>
          <a:bodyPr wrap="squar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(8–12pp churn reduction, ₹2.4M revenue preserved)</a:t>
            </a:r>
            <a:endParaRPr lang="en-US" sz="1100" dirty="0"/>
          </a:p>
        </p:txBody>
      </p:sp>
      <p:sp>
        <p:nvSpPr>
          <p:cNvPr id="25" name="Text 20"/>
          <p:cNvSpPr/>
          <p:nvPr/>
        </p:nvSpPr>
        <p:spPr>
          <a:xfrm>
            <a:off x="3305056" y="5054084"/>
            <a:ext cx="2814042" cy="3518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Limitations</a:t>
            </a:r>
            <a:endParaRPr lang="en-US" sz="2200" dirty="0"/>
          </a:p>
        </p:txBody>
      </p:sp>
      <p:sp>
        <p:nvSpPr>
          <p:cNvPr id="26" name="Text 21"/>
          <p:cNvSpPr/>
          <p:nvPr/>
        </p:nvSpPr>
        <p:spPr>
          <a:xfrm>
            <a:off x="3305056" y="5526167"/>
            <a:ext cx="8020169" cy="176689"/>
          </a:xfrm>
          <a:prstGeom prst="rect">
            <a:avLst/>
          </a:prstGeom>
          <a:noFill/>
          <a:ln/>
        </p:spPr>
        <p:txBody>
          <a:bodyPr wrap="none" lIns="0" tIns="0" rIns="0" bIns="0" rtlCol="0" anchor="t"/>
          <a:lstStyle/>
          <a:p>
            <a:pPr marL="0" indent="0" algn="l">
              <a:lnSpc>
                <a:spcPts val="1350"/>
              </a:lnSpc>
              <a:buNone/>
            </a:pPr>
            <a:r>
              <a:rPr lang="en-US" sz="1100" b="1" dirty="0">
                <a:solidFill>
                  <a:srgbClr val="D6D9D7"/>
                </a:solidFill>
                <a:latin typeface="Inter" pitchFamily="34" charset="0"/>
                <a:ea typeface="Inter" pitchFamily="34" charset="-122"/>
                <a:cs typeface="Inter" pitchFamily="34" charset="-120"/>
              </a:rPr>
              <a:t>Data:</a:t>
            </a:r>
            <a:r>
              <a:rPr lang="en-US" sz="1100" dirty="0">
                <a:solidFill>
                  <a:srgbClr val="D6D9D7"/>
                </a:solidFill>
                <a:latin typeface="Inter" pitchFamily="34" charset="0"/>
                <a:ea typeface="Inter" pitchFamily="34" charset="-122"/>
                <a:cs typeface="Inter" pitchFamily="34" charset="-120"/>
              </a:rPr>
              <a:t> Prediction methodology, ambiguous churn responses, competitor pricing, feedback linkage</a:t>
            </a:r>
            <a:endParaRPr lang="en-US" sz="1100" dirty="0"/>
          </a:p>
        </p:txBody>
      </p:sp>
      <p:sp>
        <p:nvSpPr>
          <p:cNvPr id="27" name="Text 22"/>
          <p:cNvSpPr/>
          <p:nvPr/>
        </p:nvSpPr>
        <p:spPr>
          <a:xfrm>
            <a:off x="3305056" y="5792986"/>
            <a:ext cx="8020169" cy="176689"/>
          </a:xfrm>
          <a:prstGeom prst="rect">
            <a:avLst/>
          </a:prstGeom>
          <a:noFill/>
          <a:ln/>
        </p:spPr>
        <p:txBody>
          <a:bodyPr wrap="none" lIns="0" tIns="0" rIns="0" bIns="0" rtlCol="0" anchor="t"/>
          <a:lstStyle/>
          <a:p>
            <a:pPr marL="0" indent="0" algn="l">
              <a:lnSpc>
                <a:spcPts val="1350"/>
              </a:lnSpc>
              <a:buNone/>
            </a:pPr>
            <a:r>
              <a:rPr lang="en-US" sz="1100" b="1" dirty="0">
                <a:solidFill>
                  <a:srgbClr val="D6D9D7"/>
                </a:solidFill>
                <a:latin typeface="Inter" pitchFamily="34" charset="0"/>
                <a:ea typeface="Inter" pitchFamily="34" charset="-122"/>
                <a:cs typeface="Inter" pitchFamily="34" charset="-120"/>
              </a:rPr>
              <a:t>Scope:</a:t>
            </a:r>
            <a:r>
              <a:rPr lang="en-US" sz="1100" dirty="0">
                <a:solidFill>
                  <a:srgbClr val="D6D9D7"/>
                </a:solidFill>
                <a:latin typeface="Inter" pitchFamily="34" charset="0"/>
                <a:ea typeface="Inter" pitchFamily="34" charset="-122"/>
                <a:cs typeface="Inter" pitchFamily="34" charset="-120"/>
              </a:rPr>
              <a:t> Enterprise/pre-paid excluded, churn &gt;12 months excluded</a:t>
            </a:r>
            <a:endParaRPr lang="en-US" sz="1100" dirty="0"/>
          </a:p>
        </p:txBody>
      </p:sp>
      <p:sp>
        <p:nvSpPr>
          <p:cNvPr id="28" name="Text 23"/>
          <p:cNvSpPr/>
          <p:nvPr/>
        </p:nvSpPr>
        <p:spPr>
          <a:xfrm>
            <a:off x="3305056" y="6059805"/>
            <a:ext cx="8020169" cy="176689"/>
          </a:xfrm>
          <a:prstGeom prst="rect">
            <a:avLst/>
          </a:prstGeom>
          <a:noFill/>
          <a:ln/>
        </p:spPr>
        <p:txBody>
          <a:bodyPr wrap="none" lIns="0" tIns="0" rIns="0" bIns="0" rtlCol="0" anchor="t"/>
          <a:lstStyle/>
          <a:p>
            <a:pPr marL="0" indent="0" algn="l">
              <a:lnSpc>
                <a:spcPts val="1350"/>
              </a:lnSpc>
              <a:buNone/>
            </a:pPr>
            <a:r>
              <a:rPr lang="en-US" sz="1100" b="1" dirty="0">
                <a:solidFill>
                  <a:srgbClr val="D6D9D7"/>
                </a:solidFill>
                <a:latin typeface="Inter" pitchFamily="34" charset="0"/>
                <a:ea typeface="Inter" pitchFamily="34" charset="-122"/>
                <a:cs typeface="Inter" pitchFamily="34" charset="-120"/>
              </a:rPr>
              <a:t>Confidence:</a:t>
            </a:r>
            <a:r>
              <a:rPr lang="en-US" sz="1100" dirty="0">
                <a:solidFill>
                  <a:srgbClr val="D6D9D7"/>
                </a:solidFill>
                <a:latin typeface="Inter" pitchFamily="34" charset="0"/>
                <a:ea typeface="Inter" pitchFamily="34" charset="-122"/>
                <a:cs typeface="Inter" pitchFamily="34" charset="-120"/>
              </a:rPr>
              <a:t> High for competitor &amp; attitude, moderate for dissatisfaction, low for price sensitivity</a:t>
            </a:r>
            <a:endParaRPr lang="en-US" sz="1100" dirty="0"/>
          </a:p>
        </p:txBody>
      </p:sp>
      <p:sp>
        <p:nvSpPr>
          <p:cNvPr id="29" name="Text 24"/>
          <p:cNvSpPr/>
          <p:nvPr/>
        </p:nvSpPr>
        <p:spPr>
          <a:xfrm>
            <a:off x="3305056" y="6356747"/>
            <a:ext cx="2814042" cy="3518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Appendix</a:t>
            </a:r>
            <a:endParaRPr lang="en-US" sz="2200" dirty="0"/>
          </a:p>
        </p:txBody>
      </p:sp>
      <p:sp>
        <p:nvSpPr>
          <p:cNvPr id="30" name="Text 25"/>
          <p:cNvSpPr/>
          <p:nvPr/>
        </p:nvSpPr>
        <p:spPr>
          <a:xfrm>
            <a:off x="3305056" y="6828830"/>
            <a:ext cx="8020169" cy="353378"/>
          </a:xfrm>
          <a:prstGeom prst="rect">
            <a:avLst/>
          </a:prstGeom>
          <a:noFill/>
          <a:ln/>
        </p:spPr>
        <p:txBody>
          <a:bodyPr wrap="square" lIns="0" tIns="0" rIns="0" bIns="0" rtlCol="0" anchor="t"/>
          <a:lstStyle/>
          <a:p>
            <a:pPr marL="0" indent="0" algn="l">
              <a:lnSpc>
                <a:spcPts val="1350"/>
              </a:lnSpc>
              <a:buNone/>
            </a:pPr>
            <a:r>
              <a:rPr lang="en-US" sz="1100" dirty="0">
                <a:solidFill>
                  <a:srgbClr val="D6D9D7"/>
                </a:solidFill>
                <a:latin typeface="Inter" pitchFamily="34" charset="0"/>
                <a:ea typeface="Inter" pitchFamily="34" charset="-122"/>
                <a:cs typeface="Inter" pitchFamily="34" charset="-120"/>
              </a:rPr>
              <a:t>Glossary, Dashboard Screenshot Guide, Predicted Churners Data Sample, DAX Measures, Churn Reason Coding Schema, References &amp; Benchmarks</a:t>
            </a:r>
            <a:endParaRPr lang="en-US" sz="1100" dirty="0"/>
          </a:p>
        </p:txBody>
      </p:sp>
      <p:sp>
        <p:nvSpPr>
          <p:cNvPr id="31" name="Rectangle 30">
            <a:extLst>
              <a:ext uri="{FF2B5EF4-FFF2-40B4-BE49-F238E27FC236}">
                <a16:creationId xmlns:a16="http://schemas.microsoft.com/office/drawing/2014/main" id="{0169D347-C094-837F-4179-A20B0105EFB7}"/>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3996" y="237827"/>
            <a:ext cx="3479363" cy="385763"/>
          </a:xfrm>
          <a:prstGeom prst="rect">
            <a:avLst/>
          </a:prstGeom>
          <a:noFill/>
          <a:ln/>
        </p:spPr>
        <p:txBody>
          <a:bodyPr wrap="none" lIns="0" tIns="0" rIns="0" bIns="0" rtlCol="0" anchor="t"/>
          <a:lstStyle/>
          <a:p>
            <a:pPr marL="0" indent="0">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Dashboard Screenshots</a:t>
            </a:r>
            <a:endParaRPr lang="en-US" sz="2400" dirty="0"/>
          </a:p>
        </p:txBody>
      </p:sp>
      <p:sp>
        <p:nvSpPr>
          <p:cNvPr id="3" name="Text 1"/>
          <p:cNvSpPr/>
          <p:nvPr/>
        </p:nvSpPr>
        <p:spPr>
          <a:xfrm>
            <a:off x="475240" y="771281"/>
            <a:ext cx="13317878" cy="699365"/>
          </a:xfrm>
          <a:prstGeom prst="rect">
            <a:avLst/>
          </a:prstGeom>
          <a:noFill/>
          <a:ln/>
        </p:spPr>
        <p:txBody>
          <a:bodyPr wrap="square" lIns="0" tIns="0" rIns="0" bIns="0" rtlCol="0" anchor="t"/>
          <a:lstStyle/>
          <a:p>
            <a:pPr marL="0" indent="0" algn="l">
              <a:buNone/>
            </a:pPr>
            <a:r>
              <a:rPr lang="en-US" sz="1500" dirty="0">
                <a:solidFill>
                  <a:srgbClr val="D6D9D7"/>
                </a:solidFill>
                <a:latin typeface="Inter" panose="020B0604020202020204" charset="0"/>
                <a:ea typeface="Inter" panose="020B0604020202020204" charset="0"/>
                <a:cs typeface="Arial" panose="020B0604020202020204" pitchFamily="34" charset="0"/>
              </a:rPr>
              <a:t>To complement this report and enable continuous monitoring, a series of interactive dashboards have been developed in Power BI. These dashboards serve as living tools for tracking key performance indicators related to customer churn, visualizing trends, and drilling down into specific segments and reasons for attrition. They provide real-time insights that empower various teams—from customer service to marketing and product development—to proactively address churn risks and evaluate the effectiveness of retention initiatives.</a:t>
            </a:r>
            <a:endParaRPr lang="en-US" sz="1500" dirty="0">
              <a:latin typeface="Inter" panose="020B0604020202020204" charset="0"/>
              <a:ea typeface="Inter" panose="020B0604020202020204" charset="0"/>
              <a:cs typeface="Arial" panose="020B0604020202020204" pitchFamily="34" charset="0"/>
            </a:endParaRPr>
          </a:p>
        </p:txBody>
      </p:sp>
      <p:sp>
        <p:nvSpPr>
          <p:cNvPr id="4" name="Text 2"/>
          <p:cNvSpPr/>
          <p:nvPr/>
        </p:nvSpPr>
        <p:spPr>
          <a:xfrm>
            <a:off x="475240" y="1821147"/>
            <a:ext cx="13394996" cy="1021867"/>
          </a:xfrm>
          <a:prstGeom prst="rect">
            <a:avLst/>
          </a:prstGeom>
          <a:noFill/>
          <a:ln/>
        </p:spPr>
        <p:txBody>
          <a:bodyPr wrap="square" lIns="0" tIns="0" rIns="0" bIns="0" rtlCol="0" anchor="t"/>
          <a:lstStyle/>
          <a:p>
            <a:pPr marL="0" indent="0" algn="l">
              <a:buNone/>
            </a:pPr>
            <a:r>
              <a:rPr lang="en-US" sz="1500" dirty="0">
                <a:solidFill>
                  <a:srgbClr val="D6D9D7"/>
                </a:solidFill>
                <a:latin typeface="Inter" panose="020B0604020202020204" charset="0"/>
                <a:ea typeface="Inter" panose="020B0604020202020204" charset="0"/>
                <a:cs typeface="Inter" pitchFamily="34" charset="-120"/>
              </a:rPr>
              <a:t>The dashboards allow for granular analysis of customer demographics, service usage patterns, contractual obligations, and payment behaviors. They dynamically present data on predicted churners, highlight geographic hotspots, and offer detailed breakdowns of churn reasons, facilitating a data-driven approach to strategy formulation and operational adjustments. Regular review of these dashboards is crucial for maintaining a responsive and effective customer retention program.</a:t>
            </a:r>
            <a:endParaRPr lang="en-US" sz="1500" dirty="0">
              <a:latin typeface="Inter" panose="020B0604020202020204" charset="0"/>
              <a:ea typeface="Inter" panose="020B0604020202020204" charset="0"/>
            </a:endParaRPr>
          </a:p>
        </p:txBody>
      </p:sp>
      <p:pic>
        <p:nvPicPr>
          <p:cNvPr id="5" name="Image 0" descr="preencoded.png"/>
          <p:cNvPicPr>
            <a:picLocks noChangeAspect="1"/>
          </p:cNvPicPr>
          <p:nvPr/>
        </p:nvPicPr>
        <p:blipFill>
          <a:blip r:embed="rId3"/>
          <a:stretch>
            <a:fillRect/>
          </a:stretch>
        </p:blipFill>
        <p:spPr>
          <a:xfrm>
            <a:off x="326438" y="3018209"/>
            <a:ext cx="6882324" cy="3902262"/>
          </a:xfrm>
          <a:prstGeom prst="rect">
            <a:avLst/>
          </a:prstGeom>
        </p:spPr>
      </p:pic>
      <p:pic>
        <p:nvPicPr>
          <p:cNvPr id="6" name="Image 1" descr="preencoded.png"/>
          <p:cNvPicPr>
            <a:picLocks noChangeAspect="1"/>
          </p:cNvPicPr>
          <p:nvPr/>
        </p:nvPicPr>
        <p:blipFill>
          <a:blip r:embed="rId4"/>
          <a:stretch>
            <a:fillRect/>
          </a:stretch>
        </p:blipFill>
        <p:spPr>
          <a:xfrm>
            <a:off x="7443674" y="3018209"/>
            <a:ext cx="6779171" cy="3865214"/>
          </a:xfrm>
          <a:prstGeom prst="rect">
            <a:avLst/>
          </a:prstGeom>
        </p:spPr>
      </p:pic>
      <p:sp>
        <p:nvSpPr>
          <p:cNvPr id="7" name="Rectangle 6">
            <a:extLst>
              <a:ext uri="{FF2B5EF4-FFF2-40B4-BE49-F238E27FC236}">
                <a16:creationId xmlns:a16="http://schemas.microsoft.com/office/drawing/2014/main" id="{D97BF096-35EE-38BB-E6E2-F47C6903EDF1}"/>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2127" y="711398"/>
            <a:ext cx="5872996" cy="734139"/>
          </a:xfrm>
          <a:prstGeom prst="rect">
            <a:avLst/>
          </a:prstGeom>
          <a:noFill/>
          <a:ln/>
        </p:spPr>
        <p:txBody>
          <a:bodyPr wrap="none" lIns="0" tIns="0" rIns="0" bIns="0" rtlCol="0" anchor="t"/>
          <a:lstStyle/>
          <a:p>
            <a:pPr marL="0" indent="0" algn="l">
              <a:lnSpc>
                <a:spcPts val="5750"/>
              </a:lnSpc>
              <a:buNone/>
            </a:pPr>
            <a:r>
              <a:rPr lang="en-US" sz="4600" dirty="0">
                <a:solidFill>
                  <a:srgbClr val="F7F7F8"/>
                </a:solidFill>
                <a:latin typeface="DM Sans Medium" pitchFamily="34" charset="0"/>
                <a:ea typeface="DM Sans Medium" pitchFamily="34" charset="-122"/>
                <a:cs typeface="DM Sans Medium" pitchFamily="34" charset="-120"/>
              </a:rPr>
              <a:t>Executive Summary</a:t>
            </a:r>
            <a:endParaRPr lang="en-US" sz="4600" dirty="0"/>
          </a:p>
        </p:txBody>
      </p:sp>
      <p:sp>
        <p:nvSpPr>
          <p:cNvPr id="3" name="Text 1"/>
          <p:cNvSpPr/>
          <p:nvPr/>
        </p:nvSpPr>
        <p:spPr>
          <a:xfrm>
            <a:off x="822127" y="2010013"/>
            <a:ext cx="3037046" cy="775216"/>
          </a:xfrm>
          <a:prstGeom prst="rect">
            <a:avLst/>
          </a:prstGeom>
          <a:noFill/>
          <a:ln/>
        </p:spPr>
        <p:txBody>
          <a:bodyPr wrap="none" lIns="0" tIns="0" rIns="0" bIns="0" rtlCol="0" anchor="t"/>
          <a:lstStyle/>
          <a:p>
            <a:pPr marL="0" indent="0" algn="ctr">
              <a:lnSpc>
                <a:spcPts val="6100"/>
              </a:lnSpc>
              <a:buNone/>
            </a:pPr>
            <a:r>
              <a:rPr lang="en-US" sz="6100" dirty="0">
                <a:solidFill>
                  <a:srgbClr val="D6D9D7"/>
                </a:solidFill>
                <a:latin typeface="DM Sans Medium" pitchFamily="34" charset="0"/>
                <a:ea typeface="DM Sans Medium" pitchFamily="34" charset="-122"/>
                <a:cs typeface="DM Sans Medium" pitchFamily="34" charset="-120"/>
              </a:rPr>
              <a:t>6,418</a:t>
            </a:r>
            <a:endParaRPr lang="en-US" sz="6100" dirty="0"/>
          </a:p>
        </p:txBody>
      </p:sp>
      <p:sp>
        <p:nvSpPr>
          <p:cNvPr id="4" name="Text 2"/>
          <p:cNvSpPr/>
          <p:nvPr/>
        </p:nvSpPr>
        <p:spPr>
          <a:xfrm>
            <a:off x="872371" y="3070265"/>
            <a:ext cx="2936438" cy="366951"/>
          </a:xfrm>
          <a:prstGeom prst="rect">
            <a:avLst/>
          </a:prstGeom>
          <a:noFill/>
          <a:ln/>
        </p:spPr>
        <p:txBody>
          <a:bodyPr wrap="none" lIns="0" tIns="0" rIns="0" bIns="0" rtlCol="0" anchor="t"/>
          <a:lstStyle/>
          <a:p>
            <a:pPr marL="0" indent="0" algn="ctr">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Total Customers</a:t>
            </a:r>
            <a:endParaRPr lang="en-US" sz="2300" dirty="0"/>
          </a:p>
        </p:txBody>
      </p:sp>
      <p:sp>
        <p:nvSpPr>
          <p:cNvPr id="5" name="Text 3"/>
          <p:cNvSpPr/>
          <p:nvPr/>
        </p:nvSpPr>
        <p:spPr>
          <a:xfrm>
            <a:off x="4138493" y="2010013"/>
            <a:ext cx="3037046" cy="775216"/>
          </a:xfrm>
          <a:prstGeom prst="rect">
            <a:avLst/>
          </a:prstGeom>
          <a:noFill/>
          <a:ln/>
        </p:spPr>
        <p:txBody>
          <a:bodyPr wrap="none" lIns="0" tIns="0" rIns="0" bIns="0" rtlCol="0" anchor="t"/>
          <a:lstStyle/>
          <a:p>
            <a:pPr marL="0" indent="0" algn="ctr">
              <a:lnSpc>
                <a:spcPts val="6100"/>
              </a:lnSpc>
              <a:buNone/>
            </a:pPr>
            <a:r>
              <a:rPr lang="en-US" sz="6100" dirty="0">
                <a:solidFill>
                  <a:srgbClr val="D6D9D7"/>
                </a:solidFill>
                <a:latin typeface="DM Sans Medium" pitchFamily="34" charset="0"/>
                <a:ea typeface="DM Sans Medium" pitchFamily="34" charset="-122"/>
                <a:cs typeface="DM Sans Medium" pitchFamily="34" charset="-120"/>
              </a:rPr>
              <a:t>~2,000</a:t>
            </a:r>
            <a:endParaRPr lang="en-US" sz="6100" dirty="0"/>
          </a:p>
        </p:txBody>
      </p:sp>
      <p:sp>
        <p:nvSpPr>
          <p:cNvPr id="6" name="Text 4"/>
          <p:cNvSpPr/>
          <p:nvPr/>
        </p:nvSpPr>
        <p:spPr>
          <a:xfrm>
            <a:off x="4188738" y="3070265"/>
            <a:ext cx="2936438" cy="366951"/>
          </a:xfrm>
          <a:prstGeom prst="rect">
            <a:avLst/>
          </a:prstGeom>
          <a:noFill/>
          <a:ln/>
        </p:spPr>
        <p:txBody>
          <a:bodyPr wrap="none" lIns="0" tIns="0" rIns="0" bIns="0" rtlCol="0" anchor="t"/>
          <a:lstStyle/>
          <a:p>
            <a:pPr marL="0" indent="0" algn="ctr">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Total Churned</a:t>
            </a:r>
            <a:endParaRPr lang="en-US" sz="2300" dirty="0"/>
          </a:p>
        </p:txBody>
      </p:sp>
      <p:sp>
        <p:nvSpPr>
          <p:cNvPr id="7" name="Text 5"/>
          <p:cNvSpPr/>
          <p:nvPr/>
        </p:nvSpPr>
        <p:spPr>
          <a:xfrm>
            <a:off x="7454860" y="2010013"/>
            <a:ext cx="3037046" cy="775216"/>
          </a:xfrm>
          <a:prstGeom prst="rect">
            <a:avLst/>
          </a:prstGeom>
          <a:noFill/>
          <a:ln/>
        </p:spPr>
        <p:txBody>
          <a:bodyPr wrap="none" lIns="0" tIns="0" rIns="0" bIns="0" rtlCol="0" anchor="t"/>
          <a:lstStyle/>
          <a:p>
            <a:pPr marL="0" indent="0" algn="ctr">
              <a:lnSpc>
                <a:spcPts val="6100"/>
              </a:lnSpc>
              <a:buNone/>
            </a:pPr>
            <a:r>
              <a:rPr lang="en-US" sz="6100" dirty="0">
                <a:solidFill>
                  <a:srgbClr val="D6D9D7"/>
                </a:solidFill>
                <a:latin typeface="DM Sans Medium" pitchFamily="34" charset="0"/>
                <a:ea typeface="DM Sans Medium" pitchFamily="34" charset="-122"/>
                <a:cs typeface="DM Sans Medium" pitchFamily="34" charset="-120"/>
              </a:rPr>
              <a:t>411</a:t>
            </a:r>
            <a:endParaRPr lang="en-US" sz="6100" dirty="0"/>
          </a:p>
        </p:txBody>
      </p:sp>
      <p:sp>
        <p:nvSpPr>
          <p:cNvPr id="8" name="Text 6"/>
          <p:cNvSpPr/>
          <p:nvPr/>
        </p:nvSpPr>
        <p:spPr>
          <a:xfrm>
            <a:off x="7505105" y="3070265"/>
            <a:ext cx="2936438" cy="366951"/>
          </a:xfrm>
          <a:prstGeom prst="rect">
            <a:avLst/>
          </a:prstGeom>
          <a:noFill/>
          <a:ln/>
        </p:spPr>
        <p:txBody>
          <a:bodyPr wrap="none" lIns="0" tIns="0" rIns="0" bIns="0" rtlCol="0" anchor="t"/>
          <a:lstStyle/>
          <a:p>
            <a:pPr marL="0" indent="0" algn="ctr">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New Joiners</a:t>
            </a:r>
            <a:endParaRPr lang="en-US" sz="2300" dirty="0"/>
          </a:p>
        </p:txBody>
      </p:sp>
      <p:sp>
        <p:nvSpPr>
          <p:cNvPr id="9" name="Text 7"/>
          <p:cNvSpPr/>
          <p:nvPr/>
        </p:nvSpPr>
        <p:spPr>
          <a:xfrm>
            <a:off x="10771227" y="2010013"/>
            <a:ext cx="3037046" cy="775216"/>
          </a:xfrm>
          <a:prstGeom prst="rect">
            <a:avLst/>
          </a:prstGeom>
          <a:noFill/>
          <a:ln/>
        </p:spPr>
        <p:txBody>
          <a:bodyPr wrap="none" lIns="0" tIns="0" rIns="0" bIns="0" rtlCol="0" anchor="t"/>
          <a:lstStyle/>
          <a:p>
            <a:pPr marL="0" indent="0" algn="ctr">
              <a:lnSpc>
                <a:spcPts val="6100"/>
              </a:lnSpc>
              <a:buNone/>
            </a:pPr>
            <a:r>
              <a:rPr lang="en-US" sz="6100" dirty="0">
                <a:solidFill>
                  <a:srgbClr val="D6D9D7"/>
                </a:solidFill>
                <a:latin typeface="DM Sans Medium" pitchFamily="34" charset="0"/>
                <a:ea typeface="DM Sans Medium" pitchFamily="34" charset="-122"/>
                <a:cs typeface="DM Sans Medium" pitchFamily="34" charset="-120"/>
              </a:rPr>
              <a:t>27%</a:t>
            </a:r>
            <a:endParaRPr lang="en-US" sz="6100" dirty="0"/>
          </a:p>
        </p:txBody>
      </p:sp>
      <p:sp>
        <p:nvSpPr>
          <p:cNvPr id="10" name="Text 8"/>
          <p:cNvSpPr/>
          <p:nvPr/>
        </p:nvSpPr>
        <p:spPr>
          <a:xfrm>
            <a:off x="10821472" y="3070265"/>
            <a:ext cx="2936438" cy="366951"/>
          </a:xfrm>
          <a:prstGeom prst="rect">
            <a:avLst/>
          </a:prstGeom>
          <a:noFill/>
          <a:ln/>
        </p:spPr>
        <p:txBody>
          <a:bodyPr wrap="none" lIns="0" tIns="0" rIns="0" bIns="0" rtlCol="0" anchor="t"/>
          <a:lstStyle/>
          <a:p>
            <a:pPr marL="0" indent="0" algn="ctr">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Overall Churn Rate</a:t>
            </a:r>
            <a:endParaRPr lang="en-US" sz="2300" dirty="0"/>
          </a:p>
        </p:txBody>
      </p:sp>
      <p:sp>
        <p:nvSpPr>
          <p:cNvPr id="11" name="Text 9"/>
          <p:cNvSpPr/>
          <p:nvPr/>
        </p:nvSpPr>
        <p:spPr>
          <a:xfrm>
            <a:off x="10771227" y="3571280"/>
            <a:ext cx="3037046" cy="733425"/>
          </a:xfrm>
          <a:prstGeom prst="rect">
            <a:avLst/>
          </a:prstGeom>
          <a:noFill/>
          <a:ln/>
        </p:spPr>
        <p:txBody>
          <a:bodyPr wrap="square" lIns="0" tIns="0" rIns="0" bIns="0" rtlCol="0" anchor="t"/>
          <a:lstStyle/>
          <a:p>
            <a:pPr marL="0" indent="0" algn="ctr">
              <a:lnSpc>
                <a:spcPts val="2850"/>
              </a:lnSpc>
              <a:buNone/>
            </a:pPr>
            <a:r>
              <a:rPr lang="en-US" sz="1800" dirty="0">
                <a:solidFill>
                  <a:srgbClr val="D6D9D7"/>
                </a:solidFill>
                <a:latin typeface="Inter" pitchFamily="34" charset="0"/>
                <a:ea typeface="Inter" pitchFamily="34" charset="-122"/>
                <a:cs typeface="Inter" pitchFamily="34" charset="-120"/>
              </a:rPr>
              <a:t>(Telecom benchmark: 15–20%)</a:t>
            </a:r>
            <a:endParaRPr lang="en-US" sz="1800" dirty="0"/>
          </a:p>
        </p:txBody>
      </p:sp>
      <p:sp>
        <p:nvSpPr>
          <p:cNvPr id="12" name="Text 10"/>
          <p:cNvSpPr/>
          <p:nvPr/>
        </p:nvSpPr>
        <p:spPr>
          <a:xfrm>
            <a:off x="822127" y="4639985"/>
            <a:ext cx="5283756" cy="587216"/>
          </a:xfrm>
          <a:prstGeom prst="rect">
            <a:avLst/>
          </a:prstGeom>
          <a:noFill/>
          <a:ln/>
        </p:spPr>
        <p:txBody>
          <a:bodyPr wrap="none" lIns="0" tIns="0" rIns="0" bIns="0" rtlCol="0" anchor="t"/>
          <a:lstStyle/>
          <a:p>
            <a:pPr marL="0" indent="0" algn="l">
              <a:lnSpc>
                <a:spcPts val="4600"/>
              </a:lnSpc>
              <a:buNone/>
            </a:pPr>
            <a:r>
              <a:rPr lang="en-US" sz="3650" dirty="0">
                <a:solidFill>
                  <a:srgbClr val="F7F7F8"/>
                </a:solidFill>
                <a:latin typeface="DM Sans Medium" pitchFamily="34" charset="0"/>
                <a:ea typeface="DM Sans Medium" pitchFamily="34" charset="-122"/>
                <a:cs typeface="DM Sans Medium" pitchFamily="34" charset="-120"/>
              </a:rPr>
              <a:t>Top 3 Themes for Churn</a:t>
            </a:r>
            <a:endParaRPr lang="en-US" sz="3650" dirty="0"/>
          </a:p>
        </p:txBody>
      </p:sp>
      <p:sp>
        <p:nvSpPr>
          <p:cNvPr id="13" name="Shape 11"/>
          <p:cNvSpPr/>
          <p:nvPr/>
        </p:nvSpPr>
        <p:spPr>
          <a:xfrm>
            <a:off x="822127" y="5562481"/>
            <a:ext cx="4179689" cy="1337548"/>
          </a:xfrm>
          <a:prstGeom prst="roundRect">
            <a:avLst>
              <a:gd name="adj" fmla="val 2635"/>
            </a:avLst>
          </a:prstGeom>
          <a:solidFill>
            <a:srgbClr val="4C5052"/>
          </a:solidFill>
          <a:ln/>
        </p:spPr>
      </p:sp>
      <p:sp>
        <p:nvSpPr>
          <p:cNvPr id="14" name="Text 12"/>
          <p:cNvSpPr/>
          <p:nvPr/>
        </p:nvSpPr>
        <p:spPr>
          <a:xfrm>
            <a:off x="1057037" y="5797391"/>
            <a:ext cx="3388995" cy="366951"/>
          </a:xfrm>
          <a:prstGeom prst="rect">
            <a:avLst/>
          </a:prstGeom>
          <a:noFill/>
          <a:ln/>
        </p:spPr>
        <p:txBody>
          <a:bodyPr wrap="none" lIns="0" tIns="0" rIns="0" bIns="0" rtlCol="0" anchor="t"/>
          <a:lstStyle/>
          <a:p>
            <a:pPr marL="0" indent="0" algn="l">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1. Competitor Advantage</a:t>
            </a:r>
            <a:endParaRPr lang="en-US" sz="2300" dirty="0"/>
          </a:p>
        </p:txBody>
      </p:sp>
      <p:sp>
        <p:nvSpPr>
          <p:cNvPr id="15" name="Text 13"/>
          <p:cNvSpPr/>
          <p:nvPr/>
        </p:nvSpPr>
        <p:spPr>
          <a:xfrm>
            <a:off x="1057037" y="6298406"/>
            <a:ext cx="3709868" cy="366713"/>
          </a:xfrm>
          <a:prstGeom prst="rect">
            <a:avLst/>
          </a:prstGeom>
          <a:noFill/>
          <a:ln/>
        </p:spPr>
        <p:txBody>
          <a:bodyPr wrap="none" lIns="0" tIns="0" rIns="0" bIns="0" rtlCol="0" anchor="t"/>
          <a:lstStyle/>
          <a:p>
            <a:pPr marL="0" indent="0" algn="l">
              <a:lnSpc>
                <a:spcPts val="2850"/>
              </a:lnSpc>
              <a:buNone/>
            </a:pPr>
            <a:r>
              <a:rPr lang="en-US" sz="1800" dirty="0">
                <a:solidFill>
                  <a:srgbClr val="D6D9D7"/>
                </a:solidFill>
                <a:latin typeface="Inter" pitchFamily="34" charset="0"/>
                <a:ea typeface="Inter" pitchFamily="34" charset="-122"/>
                <a:cs typeface="Inter" pitchFamily="34" charset="-120"/>
              </a:rPr>
              <a:t>761 customers (43.9%)</a:t>
            </a:r>
            <a:endParaRPr lang="en-US" sz="1800" dirty="0"/>
          </a:p>
        </p:txBody>
      </p:sp>
      <p:sp>
        <p:nvSpPr>
          <p:cNvPr id="16" name="Shape 14"/>
          <p:cNvSpPr/>
          <p:nvPr/>
        </p:nvSpPr>
        <p:spPr>
          <a:xfrm>
            <a:off x="5225296" y="5562481"/>
            <a:ext cx="4179689" cy="1337548"/>
          </a:xfrm>
          <a:prstGeom prst="roundRect">
            <a:avLst>
              <a:gd name="adj" fmla="val 2635"/>
            </a:avLst>
          </a:prstGeom>
          <a:solidFill>
            <a:srgbClr val="4C5052"/>
          </a:solidFill>
          <a:ln/>
        </p:spPr>
      </p:sp>
      <p:sp>
        <p:nvSpPr>
          <p:cNvPr id="17" name="Text 15"/>
          <p:cNvSpPr/>
          <p:nvPr/>
        </p:nvSpPr>
        <p:spPr>
          <a:xfrm>
            <a:off x="5460206" y="5797391"/>
            <a:ext cx="2936438" cy="366951"/>
          </a:xfrm>
          <a:prstGeom prst="rect">
            <a:avLst/>
          </a:prstGeom>
          <a:noFill/>
          <a:ln/>
        </p:spPr>
        <p:txBody>
          <a:bodyPr wrap="none" lIns="0" tIns="0" rIns="0" bIns="0" rtlCol="0" anchor="t"/>
          <a:lstStyle/>
          <a:p>
            <a:pPr marL="0" indent="0" algn="l">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2. Attitude Failures</a:t>
            </a:r>
            <a:endParaRPr lang="en-US" sz="2300" dirty="0"/>
          </a:p>
        </p:txBody>
      </p:sp>
      <p:sp>
        <p:nvSpPr>
          <p:cNvPr id="18" name="Text 16"/>
          <p:cNvSpPr/>
          <p:nvPr/>
        </p:nvSpPr>
        <p:spPr>
          <a:xfrm>
            <a:off x="5460206" y="6298406"/>
            <a:ext cx="3709868" cy="366713"/>
          </a:xfrm>
          <a:prstGeom prst="rect">
            <a:avLst/>
          </a:prstGeom>
          <a:noFill/>
          <a:ln/>
        </p:spPr>
        <p:txBody>
          <a:bodyPr wrap="none" lIns="0" tIns="0" rIns="0" bIns="0" rtlCol="0" anchor="t"/>
          <a:lstStyle/>
          <a:p>
            <a:pPr marL="0" indent="0" algn="l">
              <a:lnSpc>
                <a:spcPts val="2850"/>
              </a:lnSpc>
              <a:buNone/>
            </a:pPr>
            <a:r>
              <a:rPr lang="en-US" sz="1800" dirty="0">
                <a:solidFill>
                  <a:srgbClr val="D6D9D7"/>
                </a:solidFill>
                <a:latin typeface="Inter" pitchFamily="34" charset="0"/>
                <a:ea typeface="Inter" pitchFamily="34" charset="-122"/>
                <a:cs typeface="Inter" pitchFamily="34" charset="-120"/>
              </a:rPr>
              <a:t>301 customers (17.4%)</a:t>
            </a:r>
            <a:endParaRPr lang="en-US" sz="1800" dirty="0"/>
          </a:p>
        </p:txBody>
      </p:sp>
      <p:sp>
        <p:nvSpPr>
          <p:cNvPr id="19" name="Shape 17"/>
          <p:cNvSpPr/>
          <p:nvPr/>
        </p:nvSpPr>
        <p:spPr>
          <a:xfrm>
            <a:off x="9628465" y="5562481"/>
            <a:ext cx="4179689" cy="1337548"/>
          </a:xfrm>
          <a:prstGeom prst="roundRect">
            <a:avLst>
              <a:gd name="adj" fmla="val 2635"/>
            </a:avLst>
          </a:prstGeom>
          <a:solidFill>
            <a:srgbClr val="4C5052"/>
          </a:solidFill>
          <a:ln/>
        </p:spPr>
      </p:sp>
      <p:sp>
        <p:nvSpPr>
          <p:cNvPr id="20" name="Text 18"/>
          <p:cNvSpPr/>
          <p:nvPr/>
        </p:nvSpPr>
        <p:spPr>
          <a:xfrm>
            <a:off x="9863376" y="5797391"/>
            <a:ext cx="2936438" cy="366951"/>
          </a:xfrm>
          <a:prstGeom prst="rect">
            <a:avLst/>
          </a:prstGeom>
          <a:noFill/>
          <a:ln/>
        </p:spPr>
        <p:txBody>
          <a:bodyPr wrap="none" lIns="0" tIns="0" rIns="0" bIns="0" rtlCol="0" anchor="t"/>
          <a:lstStyle/>
          <a:p>
            <a:pPr marL="0" indent="0" algn="l">
              <a:lnSpc>
                <a:spcPts val="2850"/>
              </a:lnSpc>
              <a:buNone/>
            </a:pPr>
            <a:r>
              <a:rPr lang="en-US" sz="2300" dirty="0">
                <a:solidFill>
                  <a:srgbClr val="D6D9D7"/>
                </a:solidFill>
                <a:latin typeface="DM Sans Medium" pitchFamily="34" charset="0"/>
                <a:ea typeface="DM Sans Medium" pitchFamily="34" charset="-122"/>
                <a:cs typeface="DM Sans Medium" pitchFamily="34" charset="-120"/>
              </a:rPr>
              <a:t>3. Dissatisfaction</a:t>
            </a:r>
            <a:endParaRPr lang="en-US" sz="2300" dirty="0"/>
          </a:p>
        </p:txBody>
      </p:sp>
      <p:sp>
        <p:nvSpPr>
          <p:cNvPr id="21" name="Text 19"/>
          <p:cNvSpPr/>
          <p:nvPr/>
        </p:nvSpPr>
        <p:spPr>
          <a:xfrm>
            <a:off x="9863376" y="6298406"/>
            <a:ext cx="3709868" cy="366713"/>
          </a:xfrm>
          <a:prstGeom prst="rect">
            <a:avLst/>
          </a:prstGeom>
          <a:noFill/>
          <a:ln/>
        </p:spPr>
        <p:txBody>
          <a:bodyPr wrap="none" lIns="0" tIns="0" rIns="0" bIns="0" rtlCol="0" anchor="t"/>
          <a:lstStyle/>
          <a:p>
            <a:pPr marL="0" indent="0" algn="l">
              <a:lnSpc>
                <a:spcPts val="2850"/>
              </a:lnSpc>
              <a:buNone/>
            </a:pPr>
            <a:r>
              <a:rPr lang="en-US" sz="1800" dirty="0">
                <a:solidFill>
                  <a:srgbClr val="D6D9D7"/>
                </a:solidFill>
                <a:latin typeface="Inter" pitchFamily="34" charset="0"/>
                <a:ea typeface="Inter" pitchFamily="34" charset="-122"/>
                <a:cs typeface="Inter" pitchFamily="34" charset="-120"/>
              </a:rPr>
              <a:t>~300 customers (~17.3%)</a:t>
            </a:r>
            <a:endParaRPr lang="en-US" sz="1800" dirty="0"/>
          </a:p>
        </p:txBody>
      </p:sp>
      <p:sp>
        <p:nvSpPr>
          <p:cNvPr id="22" name="Text 20"/>
          <p:cNvSpPr/>
          <p:nvPr/>
        </p:nvSpPr>
        <p:spPr>
          <a:xfrm>
            <a:off x="822127" y="7151489"/>
            <a:ext cx="12986147" cy="366713"/>
          </a:xfrm>
          <a:prstGeom prst="rect">
            <a:avLst/>
          </a:prstGeom>
          <a:noFill/>
          <a:ln/>
        </p:spPr>
        <p:txBody>
          <a:bodyPr wrap="none" lIns="0" tIns="0" rIns="0" bIns="0" rtlCol="0" anchor="t"/>
          <a:lstStyle/>
          <a:p>
            <a:pPr marL="0" indent="0" algn="l">
              <a:lnSpc>
                <a:spcPts val="2850"/>
              </a:lnSpc>
              <a:buNone/>
            </a:pPr>
            <a:r>
              <a:rPr lang="en-US" sz="1800" b="1" dirty="0">
                <a:solidFill>
                  <a:srgbClr val="D6D9D7"/>
                </a:solidFill>
                <a:latin typeface="Inter" pitchFamily="34" charset="0"/>
                <a:ea typeface="Inter" pitchFamily="34" charset="-122"/>
                <a:cs typeface="Inter" pitchFamily="34" charset="-120"/>
              </a:rPr>
              <a:t>Opportunity:</a:t>
            </a:r>
            <a:r>
              <a:rPr lang="en-US" sz="1800" dirty="0">
                <a:solidFill>
                  <a:srgbClr val="D6D9D7"/>
                </a:solidFill>
                <a:latin typeface="Inter" pitchFamily="34" charset="0"/>
                <a:ea typeface="Inter" pitchFamily="34" charset="-122"/>
                <a:cs typeface="Inter" pitchFamily="34" charset="-120"/>
              </a:rPr>
              <a:t> Reducing churn by 5pp retains ~320 customers annually (~₹2.4M revenue).</a:t>
            </a:r>
            <a:endParaRPr lang="en-US" sz="1800" dirty="0"/>
          </a:p>
        </p:txBody>
      </p:sp>
      <p:sp>
        <p:nvSpPr>
          <p:cNvPr id="23" name="Rectangle 22">
            <a:extLst>
              <a:ext uri="{FF2B5EF4-FFF2-40B4-BE49-F238E27FC236}">
                <a16:creationId xmlns:a16="http://schemas.microsoft.com/office/drawing/2014/main" id="{32E7E08C-5093-3574-8D37-805198EEF145}"/>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149429"/>
            <a:ext cx="7514153" cy="771525"/>
          </a:xfrm>
          <a:prstGeom prst="rect">
            <a:avLst/>
          </a:prstGeom>
          <a:noFill/>
          <a:ln/>
        </p:spPr>
        <p:txBody>
          <a:bodyPr wrap="none" lIns="0" tIns="0" rIns="0" bIns="0" rtlCol="0" anchor="t"/>
          <a:lstStyle/>
          <a:p>
            <a:pPr marL="0" indent="0" algn="l">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Introduction &amp; Objectives</a:t>
            </a:r>
            <a:endParaRPr lang="en-US" sz="4850" dirty="0"/>
          </a:p>
        </p:txBody>
      </p:sp>
      <p:sp>
        <p:nvSpPr>
          <p:cNvPr id="3" name="Text 1"/>
          <p:cNvSpPr/>
          <p:nvPr/>
        </p:nvSpPr>
        <p:spPr>
          <a:xfrm>
            <a:off x="864037" y="2538055"/>
            <a:ext cx="4937760" cy="617101"/>
          </a:xfrm>
          <a:prstGeom prst="rect">
            <a:avLst/>
          </a:prstGeom>
          <a:noFill/>
          <a:ln/>
        </p:spPr>
        <p:txBody>
          <a:bodyPr wrap="none" lIns="0" tIns="0" rIns="0" bIns="0" rtlCol="0" anchor="t"/>
          <a:lstStyle/>
          <a:p>
            <a:pPr marL="0" indent="0" algn="l">
              <a:lnSpc>
                <a:spcPts val="4850"/>
              </a:lnSpc>
              <a:buNone/>
            </a:pPr>
            <a:r>
              <a:rPr lang="en-US" sz="3850" dirty="0">
                <a:solidFill>
                  <a:srgbClr val="F7F7F8"/>
                </a:solidFill>
                <a:latin typeface="DM Sans Medium" pitchFamily="34" charset="0"/>
                <a:ea typeface="DM Sans Medium" pitchFamily="34" charset="-122"/>
                <a:cs typeface="DM Sans Medium" pitchFamily="34" charset="-120"/>
              </a:rPr>
              <a:t>Background</a:t>
            </a:r>
            <a:endParaRPr lang="en-US" sz="3850" dirty="0"/>
          </a:p>
        </p:txBody>
      </p:sp>
      <p:sp>
        <p:nvSpPr>
          <p:cNvPr id="4" name="Text 2"/>
          <p:cNvSpPr/>
          <p:nvPr/>
        </p:nvSpPr>
        <p:spPr>
          <a:xfrm>
            <a:off x="864037" y="3401973"/>
            <a:ext cx="6150054" cy="1185148"/>
          </a:xfrm>
          <a:prstGeom prst="rect">
            <a:avLst/>
          </a:prstGeom>
          <a:noFill/>
          <a:ln/>
        </p:spPr>
        <p:txBody>
          <a:bodyPr wrap="squar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Our churn rate of </a:t>
            </a:r>
            <a:r>
              <a:rPr lang="en-US" sz="1900" b="1" dirty="0">
                <a:solidFill>
                  <a:srgbClr val="AC9EF5"/>
                </a:solidFill>
                <a:latin typeface="Inter" pitchFamily="34" charset="0"/>
                <a:ea typeface="Inter" pitchFamily="34" charset="-122"/>
                <a:cs typeface="Inter" pitchFamily="34" charset="-120"/>
              </a:rPr>
              <a:t>27%</a:t>
            </a:r>
            <a:r>
              <a:rPr lang="en-US" sz="1900" dirty="0">
                <a:solidFill>
                  <a:srgbClr val="D6D9D7"/>
                </a:solidFill>
                <a:latin typeface="Inter" pitchFamily="34" charset="0"/>
                <a:ea typeface="Inter" pitchFamily="34" charset="-122"/>
                <a:cs typeface="Inter" pitchFamily="34" charset="-120"/>
              </a:rPr>
              <a:t> exceeds the industry benchmark of 15–20%. Retention is cost-effective compared to acquisition (5–7x cheaper).</a:t>
            </a:r>
            <a:endParaRPr lang="en-US" sz="1900" dirty="0"/>
          </a:p>
        </p:txBody>
      </p:sp>
      <p:sp>
        <p:nvSpPr>
          <p:cNvPr id="5" name="Shape 3"/>
          <p:cNvSpPr/>
          <p:nvPr/>
        </p:nvSpPr>
        <p:spPr>
          <a:xfrm>
            <a:off x="7446169" y="2291239"/>
            <a:ext cx="6505575" cy="3036213"/>
          </a:xfrm>
          <a:prstGeom prst="roundRect">
            <a:avLst>
              <a:gd name="adj" fmla="val 1220"/>
            </a:avLst>
          </a:prstGeom>
          <a:solidFill>
            <a:srgbClr val="AC9EF5"/>
          </a:solidFill>
          <a:ln/>
        </p:spPr>
      </p:sp>
      <p:sp>
        <p:nvSpPr>
          <p:cNvPr id="6" name="Text 4"/>
          <p:cNvSpPr/>
          <p:nvPr/>
        </p:nvSpPr>
        <p:spPr>
          <a:xfrm>
            <a:off x="7692985" y="2538055"/>
            <a:ext cx="4937760" cy="617101"/>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DM Sans Medium" pitchFamily="34" charset="0"/>
                <a:ea typeface="DM Sans Medium" pitchFamily="34" charset="-122"/>
                <a:cs typeface="DM Sans Medium" pitchFamily="34" charset="-120"/>
              </a:rPr>
              <a:t>Objectives</a:t>
            </a:r>
            <a:endParaRPr lang="en-US" sz="3850" dirty="0"/>
          </a:p>
        </p:txBody>
      </p:sp>
      <p:sp>
        <p:nvSpPr>
          <p:cNvPr id="7" name="Text 5"/>
          <p:cNvSpPr/>
          <p:nvPr/>
        </p:nvSpPr>
        <p:spPr>
          <a:xfrm>
            <a:off x="7692985" y="3401973"/>
            <a:ext cx="6011942" cy="1580083"/>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000000"/>
                </a:solidFill>
                <a:latin typeface="Inter" pitchFamily="34" charset="0"/>
                <a:ea typeface="Inter" pitchFamily="34" charset="-122"/>
                <a:cs typeface="Inter" pitchFamily="34" charset="-120"/>
              </a:rPr>
              <a:t>Identify segments with highest churn</a:t>
            </a:r>
            <a:endParaRPr lang="en-US" sz="1900" dirty="0"/>
          </a:p>
          <a:p>
            <a:pPr marL="342900" indent="-342900" algn="l">
              <a:lnSpc>
                <a:spcPts val="3100"/>
              </a:lnSpc>
              <a:buSzPct val="100000"/>
              <a:buChar char="•"/>
            </a:pPr>
            <a:r>
              <a:rPr lang="en-US" sz="1900" dirty="0">
                <a:solidFill>
                  <a:srgbClr val="000000"/>
                </a:solidFill>
                <a:latin typeface="Inter" pitchFamily="34" charset="0"/>
                <a:ea typeface="Inter" pitchFamily="34" charset="-122"/>
                <a:cs typeface="Inter" pitchFamily="34" charset="-120"/>
              </a:rPr>
              <a:t>Quantify root causes</a:t>
            </a:r>
            <a:endParaRPr lang="en-US" sz="1900" dirty="0"/>
          </a:p>
          <a:p>
            <a:pPr marL="342900" indent="-342900" algn="l">
              <a:lnSpc>
                <a:spcPts val="3100"/>
              </a:lnSpc>
              <a:buSzPct val="100000"/>
              <a:buChar char="•"/>
            </a:pPr>
            <a:r>
              <a:rPr lang="en-US" sz="1900" dirty="0">
                <a:solidFill>
                  <a:srgbClr val="000000"/>
                </a:solidFill>
                <a:latin typeface="Inter" pitchFamily="34" charset="0"/>
                <a:ea typeface="Inter" pitchFamily="34" charset="-122"/>
                <a:cs typeface="Inter" pitchFamily="34" charset="-120"/>
              </a:rPr>
              <a:t>Profile predicted churners</a:t>
            </a:r>
            <a:endParaRPr lang="en-US" sz="1900" dirty="0"/>
          </a:p>
          <a:p>
            <a:pPr marL="342900" indent="-342900" algn="l">
              <a:lnSpc>
                <a:spcPts val="3100"/>
              </a:lnSpc>
              <a:buSzPct val="100000"/>
              <a:buChar char="•"/>
            </a:pPr>
            <a:r>
              <a:rPr lang="en-US" sz="1900" dirty="0">
                <a:solidFill>
                  <a:srgbClr val="000000"/>
                </a:solidFill>
                <a:latin typeface="Inter" pitchFamily="34" charset="0"/>
                <a:ea typeface="Inter" pitchFamily="34" charset="-122"/>
                <a:cs typeface="Inter" pitchFamily="34" charset="-120"/>
              </a:rPr>
              <a:t>Provide actionable recommendations</a:t>
            </a:r>
            <a:endParaRPr lang="en-US" sz="1900" dirty="0"/>
          </a:p>
        </p:txBody>
      </p:sp>
      <p:sp>
        <p:nvSpPr>
          <p:cNvPr id="8" name="Text 6"/>
          <p:cNvSpPr/>
          <p:nvPr/>
        </p:nvSpPr>
        <p:spPr>
          <a:xfrm>
            <a:off x="864037" y="5438661"/>
            <a:ext cx="4937760" cy="617101"/>
          </a:xfrm>
          <a:prstGeom prst="rect">
            <a:avLst/>
          </a:prstGeom>
          <a:noFill/>
          <a:ln/>
        </p:spPr>
        <p:txBody>
          <a:bodyPr wrap="none" lIns="0" tIns="0" rIns="0" bIns="0" rtlCol="0" anchor="t"/>
          <a:lstStyle/>
          <a:p>
            <a:pPr marL="0" indent="0" algn="l">
              <a:lnSpc>
                <a:spcPts val="4850"/>
              </a:lnSpc>
              <a:buNone/>
            </a:pPr>
            <a:r>
              <a:rPr lang="en-US" sz="3850" dirty="0">
                <a:solidFill>
                  <a:srgbClr val="F7F7F8"/>
                </a:solidFill>
                <a:latin typeface="DM Sans Medium" pitchFamily="34" charset="0"/>
                <a:ea typeface="DM Sans Medium" pitchFamily="34" charset="-122"/>
                <a:cs typeface="DM Sans Medium" pitchFamily="34" charset="-120"/>
              </a:rPr>
              <a:t>Scope</a:t>
            </a:r>
            <a:endParaRPr lang="en-US" sz="3850" dirty="0"/>
          </a:p>
        </p:txBody>
      </p:sp>
      <p:sp>
        <p:nvSpPr>
          <p:cNvPr id="9" name="Text 7"/>
          <p:cNvSpPr/>
          <p:nvPr/>
        </p:nvSpPr>
        <p:spPr>
          <a:xfrm>
            <a:off x="864037" y="6426046"/>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D6D9D7"/>
                </a:solidFill>
                <a:latin typeface="Inter" pitchFamily="34" charset="0"/>
                <a:ea typeface="Inter" pitchFamily="34" charset="-122"/>
                <a:cs typeface="Inter" pitchFamily="34" charset="-120"/>
              </a:rPr>
              <a:t>Consumer segment, post-paid plans, last 12 months churn, Power BI dashboard data.</a:t>
            </a:r>
            <a:endParaRPr lang="en-US" sz="1900" dirty="0"/>
          </a:p>
        </p:txBody>
      </p:sp>
      <p:sp>
        <p:nvSpPr>
          <p:cNvPr id="10" name="Rectangle 9">
            <a:extLst>
              <a:ext uri="{FF2B5EF4-FFF2-40B4-BE49-F238E27FC236}">
                <a16:creationId xmlns:a16="http://schemas.microsoft.com/office/drawing/2014/main" id="{DEA62774-AA43-3A42-9A92-800650B04D2F}"/>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66699" y="869871"/>
            <a:ext cx="4516160" cy="564475"/>
          </a:xfrm>
          <a:prstGeom prst="rect">
            <a:avLst/>
          </a:prstGeom>
          <a:noFill/>
          <a:ln/>
        </p:spPr>
        <p:txBody>
          <a:bodyPr wrap="none" lIns="0" tIns="0" rIns="0" bIns="0" rtlCol="0" anchor="t"/>
          <a:lstStyle/>
          <a:p>
            <a:pPr marL="0" indent="0" algn="l">
              <a:lnSpc>
                <a:spcPts val="4400"/>
              </a:lnSpc>
              <a:buNone/>
            </a:pPr>
            <a:r>
              <a:rPr lang="en-US" sz="3550" dirty="0">
                <a:solidFill>
                  <a:srgbClr val="F7F7F8"/>
                </a:solidFill>
                <a:latin typeface="DM Sans Medium" pitchFamily="34" charset="0"/>
                <a:ea typeface="DM Sans Medium" pitchFamily="34" charset="-122"/>
                <a:cs typeface="DM Sans Medium" pitchFamily="34" charset="-120"/>
              </a:rPr>
              <a:t>Methodology</a:t>
            </a:r>
            <a:endParaRPr lang="en-US" sz="3550" dirty="0"/>
          </a:p>
        </p:txBody>
      </p:sp>
      <p:sp>
        <p:nvSpPr>
          <p:cNvPr id="3" name="Text 1"/>
          <p:cNvSpPr/>
          <p:nvPr/>
        </p:nvSpPr>
        <p:spPr>
          <a:xfrm>
            <a:off x="2166699" y="1487210"/>
            <a:ext cx="3612952" cy="451604"/>
          </a:xfrm>
          <a:prstGeom prst="rect">
            <a:avLst/>
          </a:prstGeom>
          <a:noFill/>
          <a:ln/>
        </p:spPr>
        <p:txBody>
          <a:bodyPr wrap="none" lIns="0" tIns="0" rIns="0" bIns="0" rtlCol="0" anchor="t"/>
          <a:lstStyle/>
          <a:p>
            <a:pPr marL="0" indent="0" algn="l">
              <a:lnSpc>
                <a:spcPts val="3550"/>
              </a:lnSpc>
              <a:buNone/>
            </a:pPr>
            <a:r>
              <a:rPr lang="en-US" sz="2800" dirty="0">
                <a:solidFill>
                  <a:srgbClr val="F7F7F8"/>
                </a:solidFill>
                <a:latin typeface="DM Sans Medium" pitchFamily="34" charset="0"/>
                <a:ea typeface="DM Sans Medium" pitchFamily="34" charset="-122"/>
                <a:cs typeface="DM Sans Medium" pitchFamily="34" charset="-120"/>
              </a:rPr>
              <a:t>Analytical Approach</a:t>
            </a:r>
            <a:endParaRPr lang="en-US" sz="2800" dirty="0"/>
          </a:p>
        </p:txBody>
      </p:sp>
      <p:sp>
        <p:nvSpPr>
          <p:cNvPr id="4" name="Text 2"/>
          <p:cNvSpPr/>
          <p:nvPr/>
        </p:nvSpPr>
        <p:spPr>
          <a:xfrm>
            <a:off x="2166699" y="2137053"/>
            <a:ext cx="180618" cy="225743"/>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anose="020B0604020202020204" charset="0"/>
                <a:ea typeface="Inter" panose="020B0604020202020204" charset="0"/>
                <a:cs typeface="DM Sans Light" pitchFamily="34" charset="-120"/>
              </a:rPr>
              <a:t>01</a:t>
            </a:r>
            <a:endParaRPr lang="en-US" sz="1400" dirty="0">
              <a:latin typeface="Inter" panose="020B0604020202020204" charset="0"/>
              <a:ea typeface="Inter" panose="020B0604020202020204" charset="0"/>
            </a:endParaRPr>
          </a:p>
        </p:txBody>
      </p:sp>
      <p:sp>
        <p:nvSpPr>
          <p:cNvPr id="5" name="Shape 3"/>
          <p:cNvSpPr/>
          <p:nvPr/>
        </p:nvSpPr>
        <p:spPr>
          <a:xfrm>
            <a:off x="2166699" y="2421136"/>
            <a:ext cx="5082421" cy="22860"/>
          </a:xfrm>
          <a:prstGeom prst="rect">
            <a:avLst/>
          </a:prstGeom>
          <a:solidFill>
            <a:srgbClr val="AC9EF5"/>
          </a:solidFill>
          <a:ln/>
        </p:spPr>
      </p:sp>
      <p:sp>
        <p:nvSpPr>
          <p:cNvPr id="6" name="Text 4"/>
          <p:cNvSpPr/>
          <p:nvPr/>
        </p:nvSpPr>
        <p:spPr>
          <a:xfrm>
            <a:off x="2166699" y="2557105"/>
            <a:ext cx="2963108" cy="282297"/>
          </a:xfrm>
          <a:prstGeom prst="rect">
            <a:avLst/>
          </a:prstGeom>
          <a:noFill/>
          <a:ln/>
        </p:spPr>
        <p:txBody>
          <a:bodyPr wrap="none" lIns="0" tIns="0" rIns="0" bIns="0" rtlCol="0" anchor="t"/>
          <a:lstStyle/>
          <a:p>
            <a:pPr marL="0" indent="0" algn="l">
              <a:lnSpc>
                <a:spcPts val="2200"/>
              </a:lnSpc>
              <a:buNone/>
            </a:pPr>
            <a:r>
              <a:rPr lang="en-US" sz="1750" dirty="0">
                <a:solidFill>
                  <a:srgbClr val="D6D9D7"/>
                </a:solidFill>
                <a:latin typeface="DM Sans Medium" pitchFamily="34" charset="0"/>
                <a:ea typeface="DM Sans Medium" pitchFamily="34" charset="-122"/>
                <a:cs typeface="DM Sans Medium" pitchFamily="34" charset="-120"/>
              </a:rPr>
              <a:t>Data extraction &amp; validation</a:t>
            </a:r>
            <a:endParaRPr lang="en-US" sz="1750" dirty="0"/>
          </a:p>
        </p:txBody>
      </p:sp>
      <p:sp>
        <p:nvSpPr>
          <p:cNvPr id="7" name="Text 5"/>
          <p:cNvSpPr/>
          <p:nvPr/>
        </p:nvSpPr>
        <p:spPr>
          <a:xfrm>
            <a:off x="2166699" y="2918698"/>
            <a:ext cx="5082421" cy="250150"/>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itchFamily="34" charset="0"/>
                <a:ea typeface="Inter" pitchFamily="34" charset="-122"/>
                <a:cs typeface="Inter" pitchFamily="34" charset="-120"/>
              </a:rPr>
              <a:t>(Power Query)</a:t>
            </a:r>
            <a:endParaRPr lang="en-US" sz="1400" dirty="0"/>
          </a:p>
        </p:txBody>
      </p:sp>
      <p:sp>
        <p:nvSpPr>
          <p:cNvPr id="8" name="Text 6"/>
          <p:cNvSpPr/>
          <p:nvPr/>
        </p:nvSpPr>
        <p:spPr>
          <a:xfrm>
            <a:off x="7381280" y="2137053"/>
            <a:ext cx="180618" cy="225743"/>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anose="020B0604020202020204" charset="0"/>
                <a:ea typeface="Inter" panose="020B0604020202020204" charset="0"/>
                <a:cs typeface="DM Sans Light" pitchFamily="34" charset="-120"/>
              </a:rPr>
              <a:t>02</a:t>
            </a:r>
            <a:endParaRPr lang="en-US" sz="1400" dirty="0">
              <a:latin typeface="Inter" panose="020B0604020202020204" charset="0"/>
              <a:ea typeface="Inter" panose="020B0604020202020204" charset="0"/>
            </a:endParaRPr>
          </a:p>
        </p:txBody>
      </p:sp>
      <p:sp>
        <p:nvSpPr>
          <p:cNvPr id="9" name="Shape 7"/>
          <p:cNvSpPr/>
          <p:nvPr/>
        </p:nvSpPr>
        <p:spPr>
          <a:xfrm>
            <a:off x="7381280" y="2421136"/>
            <a:ext cx="5082421" cy="22860"/>
          </a:xfrm>
          <a:prstGeom prst="rect">
            <a:avLst/>
          </a:prstGeom>
          <a:solidFill>
            <a:srgbClr val="AC9EF5"/>
          </a:solidFill>
          <a:ln/>
        </p:spPr>
      </p:sp>
      <p:sp>
        <p:nvSpPr>
          <p:cNvPr id="10" name="Text 8"/>
          <p:cNvSpPr/>
          <p:nvPr/>
        </p:nvSpPr>
        <p:spPr>
          <a:xfrm>
            <a:off x="7381280" y="2557105"/>
            <a:ext cx="2673548" cy="282297"/>
          </a:xfrm>
          <a:prstGeom prst="rect">
            <a:avLst/>
          </a:prstGeom>
          <a:noFill/>
          <a:ln/>
        </p:spPr>
        <p:txBody>
          <a:bodyPr wrap="none" lIns="0" tIns="0" rIns="0" bIns="0" rtlCol="0" anchor="t"/>
          <a:lstStyle/>
          <a:p>
            <a:pPr marL="0" indent="0" algn="l">
              <a:lnSpc>
                <a:spcPts val="2200"/>
              </a:lnSpc>
              <a:buNone/>
            </a:pPr>
            <a:r>
              <a:rPr lang="en-US" sz="1750" dirty="0">
                <a:solidFill>
                  <a:srgbClr val="D6D9D7"/>
                </a:solidFill>
                <a:latin typeface="DM Sans Medium" pitchFamily="34" charset="0"/>
                <a:ea typeface="DM Sans Medium" pitchFamily="34" charset="-122"/>
                <a:cs typeface="DM Sans Medium" pitchFamily="34" charset="-120"/>
              </a:rPr>
              <a:t>Exploratory data analysis</a:t>
            </a:r>
            <a:endParaRPr lang="en-US" sz="1750" dirty="0"/>
          </a:p>
        </p:txBody>
      </p:sp>
      <p:sp>
        <p:nvSpPr>
          <p:cNvPr id="11" name="Text 9"/>
          <p:cNvSpPr/>
          <p:nvPr/>
        </p:nvSpPr>
        <p:spPr>
          <a:xfrm>
            <a:off x="7381280" y="2918698"/>
            <a:ext cx="5082421" cy="250150"/>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itchFamily="34" charset="0"/>
                <a:ea typeface="Inter" pitchFamily="34" charset="-122"/>
                <a:cs typeface="Inter" pitchFamily="34" charset="-120"/>
              </a:rPr>
              <a:t>(Power BI)</a:t>
            </a:r>
            <a:endParaRPr lang="en-US" sz="1400" dirty="0"/>
          </a:p>
        </p:txBody>
      </p:sp>
      <p:sp>
        <p:nvSpPr>
          <p:cNvPr id="12" name="Text 10"/>
          <p:cNvSpPr/>
          <p:nvPr/>
        </p:nvSpPr>
        <p:spPr>
          <a:xfrm>
            <a:off x="2166699" y="3436382"/>
            <a:ext cx="180618" cy="225743"/>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anose="020B0604020202020204" charset="0"/>
                <a:ea typeface="Inter" panose="020B0604020202020204" charset="0"/>
                <a:cs typeface="DM Sans Light" pitchFamily="34" charset="-120"/>
              </a:rPr>
              <a:t>03</a:t>
            </a:r>
            <a:endParaRPr lang="en-US" sz="1400" dirty="0">
              <a:latin typeface="Inter" panose="020B0604020202020204" charset="0"/>
              <a:ea typeface="Inter" panose="020B0604020202020204" charset="0"/>
            </a:endParaRPr>
          </a:p>
        </p:txBody>
      </p:sp>
      <p:sp>
        <p:nvSpPr>
          <p:cNvPr id="13" name="Shape 11"/>
          <p:cNvSpPr/>
          <p:nvPr/>
        </p:nvSpPr>
        <p:spPr>
          <a:xfrm>
            <a:off x="2166699" y="3720465"/>
            <a:ext cx="5082421" cy="22860"/>
          </a:xfrm>
          <a:prstGeom prst="rect">
            <a:avLst/>
          </a:prstGeom>
          <a:solidFill>
            <a:srgbClr val="AC9EF5"/>
          </a:solidFill>
          <a:ln/>
        </p:spPr>
      </p:sp>
      <p:sp>
        <p:nvSpPr>
          <p:cNvPr id="14" name="Text 12"/>
          <p:cNvSpPr/>
          <p:nvPr/>
        </p:nvSpPr>
        <p:spPr>
          <a:xfrm>
            <a:off x="2166699" y="3856434"/>
            <a:ext cx="3779401" cy="282297"/>
          </a:xfrm>
          <a:prstGeom prst="rect">
            <a:avLst/>
          </a:prstGeom>
          <a:noFill/>
          <a:ln/>
        </p:spPr>
        <p:txBody>
          <a:bodyPr wrap="none" lIns="0" tIns="0" rIns="0" bIns="0" rtlCol="0" anchor="t"/>
          <a:lstStyle/>
          <a:p>
            <a:pPr marL="0" indent="0" algn="l">
              <a:lnSpc>
                <a:spcPts val="2200"/>
              </a:lnSpc>
              <a:buNone/>
            </a:pPr>
            <a:r>
              <a:rPr lang="en-US" sz="1750" dirty="0">
                <a:solidFill>
                  <a:srgbClr val="D6D9D7"/>
                </a:solidFill>
                <a:latin typeface="DM Sans Medium" pitchFamily="34" charset="0"/>
                <a:ea typeface="DM Sans Medium" pitchFamily="34" charset="-122"/>
                <a:cs typeface="DM Sans Medium" pitchFamily="34" charset="-120"/>
              </a:rPr>
              <a:t>Segmentation &amp; predictive profiling</a:t>
            </a:r>
            <a:endParaRPr lang="en-US" sz="1750" dirty="0"/>
          </a:p>
        </p:txBody>
      </p:sp>
      <p:sp>
        <p:nvSpPr>
          <p:cNvPr id="15" name="Text 13"/>
          <p:cNvSpPr/>
          <p:nvPr/>
        </p:nvSpPr>
        <p:spPr>
          <a:xfrm>
            <a:off x="7381280" y="3436382"/>
            <a:ext cx="180618" cy="225743"/>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anose="020B0604020202020204" charset="0"/>
                <a:ea typeface="Inter" panose="020B0604020202020204" charset="0"/>
                <a:cs typeface="DM Sans Light" pitchFamily="34" charset="-120"/>
              </a:rPr>
              <a:t>04</a:t>
            </a:r>
            <a:endParaRPr lang="en-US" sz="1400" dirty="0">
              <a:latin typeface="Inter" panose="020B0604020202020204" charset="0"/>
              <a:ea typeface="Inter" panose="020B0604020202020204" charset="0"/>
            </a:endParaRPr>
          </a:p>
        </p:txBody>
      </p:sp>
      <p:sp>
        <p:nvSpPr>
          <p:cNvPr id="16" name="Shape 14"/>
          <p:cNvSpPr/>
          <p:nvPr/>
        </p:nvSpPr>
        <p:spPr>
          <a:xfrm>
            <a:off x="7381280" y="3720465"/>
            <a:ext cx="5082421" cy="22860"/>
          </a:xfrm>
          <a:prstGeom prst="rect">
            <a:avLst/>
          </a:prstGeom>
          <a:solidFill>
            <a:srgbClr val="AC9EF5"/>
          </a:solidFill>
          <a:ln/>
        </p:spPr>
      </p:sp>
      <p:sp>
        <p:nvSpPr>
          <p:cNvPr id="17" name="Text 15"/>
          <p:cNvSpPr/>
          <p:nvPr/>
        </p:nvSpPr>
        <p:spPr>
          <a:xfrm>
            <a:off x="7381280" y="3856434"/>
            <a:ext cx="2258020" cy="282297"/>
          </a:xfrm>
          <a:prstGeom prst="rect">
            <a:avLst/>
          </a:prstGeom>
          <a:noFill/>
          <a:ln/>
        </p:spPr>
        <p:txBody>
          <a:bodyPr wrap="none" lIns="0" tIns="0" rIns="0" bIns="0" rtlCol="0" anchor="t"/>
          <a:lstStyle/>
          <a:p>
            <a:pPr marL="0" indent="0" algn="l">
              <a:lnSpc>
                <a:spcPts val="2200"/>
              </a:lnSpc>
              <a:buNone/>
            </a:pPr>
            <a:r>
              <a:rPr lang="en-US" sz="1750" dirty="0">
                <a:solidFill>
                  <a:srgbClr val="D6D9D7"/>
                </a:solidFill>
                <a:latin typeface="DM Sans Medium" pitchFamily="34" charset="0"/>
                <a:ea typeface="DM Sans Medium" pitchFamily="34" charset="-122"/>
                <a:cs typeface="DM Sans Medium" pitchFamily="34" charset="-120"/>
              </a:rPr>
              <a:t>Insight synthesis</a:t>
            </a:r>
            <a:endParaRPr lang="en-US" sz="1750" dirty="0"/>
          </a:p>
        </p:txBody>
      </p:sp>
      <p:sp>
        <p:nvSpPr>
          <p:cNvPr id="18" name="Text 16"/>
          <p:cNvSpPr/>
          <p:nvPr/>
        </p:nvSpPr>
        <p:spPr>
          <a:xfrm>
            <a:off x="2166699" y="4472345"/>
            <a:ext cx="3612952" cy="451604"/>
          </a:xfrm>
          <a:prstGeom prst="rect">
            <a:avLst/>
          </a:prstGeom>
          <a:noFill/>
          <a:ln/>
        </p:spPr>
        <p:txBody>
          <a:bodyPr wrap="none" lIns="0" tIns="0" rIns="0" bIns="0" rtlCol="0" anchor="t"/>
          <a:lstStyle/>
          <a:p>
            <a:pPr marL="0" indent="0" algn="l">
              <a:lnSpc>
                <a:spcPts val="3550"/>
              </a:lnSpc>
              <a:buNone/>
            </a:pPr>
            <a:r>
              <a:rPr lang="en-US" sz="2800" dirty="0">
                <a:solidFill>
                  <a:srgbClr val="F7F7F8"/>
                </a:solidFill>
                <a:latin typeface="DM Sans Medium" pitchFamily="34" charset="0"/>
                <a:ea typeface="DM Sans Medium" pitchFamily="34" charset="-122"/>
                <a:cs typeface="DM Sans Medium" pitchFamily="34" charset="-120"/>
              </a:rPr>
              <a:t>Data Sources</a:t>
            </a:r>
            <a:endParaRPr lang="en-US" sz="2800" dirty="0"/>
          </a:p>
        </p:txBody>
      </p:sp>
      <p:sp>
        <p:nvSpPr>
          <p:cNvPr id="19" name="Text 17"/>
          <p:cNvSpPr/>
          <p:nvPr/>
        </p:nvSpPr>
        <p:spPr>
          <a:xfrm>
            <a:off x="2166699" y="5122188"/>
            <a:ext cx="10297001" cy="1001064"/>
          </a:xfrm>
          <a:prstGeom prst="rect">
            <a:avLst/>
          </a:prstGeom>
          <a:noFill/>
          <a:ln/>
        </p:spPr>
        <p:txBody>
          <a:bodyPr wrap="square" lIns="0" tIns="0" rIns="0" bIns="0" rtlCol="0" anchor="t"/>
          <a:lstStyle/>
          <a:p>
            <a:pPr marL="342900" indent="-342900" algn="l">
              <a:lnSpc>
                <a:spcPts val="1950"/>
              </a:lnSpc>
              <a:buSzPct val="100000"/>
              <a:buChar char="•"/>
            </a:pPr>
            <a:r>
              <a:rPr lang="en-US" sz="1400" dirty="0">
                <a:solidFill>
                  <a:srgbClr val="D6D9D7"/>
                </a:solidFill>
                <a:latin typeface="Inter" pitchFamily="34" charset="0"/>
                <a:ea typeface="Inter" pitchFamily="34" charset="-122"/>
                <a:cs typeface="Inter" pitchFamily="34" charset="-120"/>
              </a:rPr>
              <a:t>Customer Master Database: 6,418</a:t>
            </a:r>
            <a:endParaRPr lang="en-US" sz="1400" dirty="0"/>
          </a:p>
          <a:p>
            <a:pPr marL="342900" indent="-342900" algn="l">
              <a:lnSpc>
                <a:spcPts val="1950"/>
              </a:lnSpc>
              <a:buSzPct val="100000"/>
              <a:buChar char="•"/>
            </a:pPr>
            <a:r>
              <a:rPr lang="en-US" sz="1400" dirty="0">
                <a:solidFill>
                  <a:srgbClr val="D6D9D7"/>
                </a:solidFill>
                <a:latin typeface="Inter" pitchFamily="34" charset="0"/>
                <a:ea typeface="Inter" pitchFamily="34" charset="-122"/>
                <a:cs typeface="Inter" pitchFamily="34" charset="-120"/>
              </a:rPr>
              <a:t>Churn Transaction Log: ~2,000</a:t>
            </a:r>
            <a:endParaRPr lang="en-US" sz="1400" dirty="0"/>
          </a:p>
          <a:p>
            <a:pPr marL="342900" indent="-342900" algn="l">
              <a:lnSpc>
                <a:spcPts val="1950"/>
              </a:lnSpc>
              <a:buSzPct val="100000"/>
              <a:buChar char="•"/>
            </a:pPr>
            <a:r>
              <a:rPr lang="en-US" sz="1400" dirty="0">
                <a:solidFill>
                  <a:srgbClr val="D6D9D7"/>
                </a:solidFill>
                <a:latin typeface="Inter" pitchFamily="34" charset="0"/>
                <a:ea typeface="Inter" pitchFamily="34" charset="-122"/>
                <a:cs typeface="Inter" pitchFamily="34" charset="-120"/>
              </a:rPr>
              <a:t>Churn Reason Transcripts: 1,732</a:t>
            </a:r>
            <a:endParaRPr lang="en-US" sz="1400" dirty="0"/>
          </a:p>
          <a:p>
            <a:pPr marL="342900" indent="-342900" algn="l">
              <a:lnSpc>
                <a:spcPts val="1950"/>
              </a:lnSpc>
              <a:buSzPct val="100000"/>
              <a:buChar char="•"/>
            </a:pPr>
            <a:r>
              <a:rPr lang="en-US" sz="1400" dirty="0">
                <a:solidFill>
                  <a:srgbClr val="D6D9D7"/>
                </a:solidFill>
                <a:latin typeface="Inter" pitchFamily="34" charset="0"/>
                <a:ea typeface="Inter" pitchFamily="34" charset="-122"/>
                <a:cs typeface="Inter" pitchFamily="34" charset="-120"/>
              </a:rPr>
              <a:t>Predicted Churner Model Output: 366</a:t>
            </a:r>
            <a:endParaRPr lang="en-US" sz="1400" dirty="0"/>
          </a:p>
        </p:txBody>
      </p:sp>
      <p:sp>
        <p:nvSpPr>
          <p:cNvPr id="20" name="Text 18"/>
          <p:cNvSpPr/>
          <p:nvPr/>
        </p:nvSpPr>
        <p:spPr>
          <a:xfrm>
            <a:off x="2166699" y="6321491"/>
            <a:ext cx="5645825" cy="451604"/>
          </a:xfrm>
          <a:prstGeom prst="rect">
            <a:avLst/>
          </a:prstGeom>
          <a:noFill/>
          <a:ln/>
        </p:spPr>
        <p:txBody>
          <a:bodyPr wrap="none" lIns="0" tIns="0" rIns="0" bIns="0" rtlCol="0" anchor="t"/>
          <a:lstStyle/>
          <a:p>
            <a:pPr marL="0" indent="0" algn="l">
              <a:lnSpc>
                <a:spcPts val="3550"/>
              </a:lnSpc>
              <a:buNone/>
            </a:pPr>
            <a:r>
              <a:rPr lang="en-US" sz="2800" dirty="0">
                <a:solidFill>
                  <a:srgbClr val="F7F7F8"/>
                </a:solidFill>
                <a:latin typeface="DM Sans Medium" pitchFamily="34" charset="0"/>
                <a:ea typeface="DM Sans Medium" pitchFamily="34" charset="-122"/>
                <a:cs typeface="DM Sans Medium" pitchFamily="34" charset="-120"/>
              </a:rPr>
              <a:t>Churn Reason Coding Framework</a:t>
            </a:r>
            <a:endParaRPr lang="en-US" sz="2800" dirty="0"/>
          </a:p>
        </p:txBody>
      </p:sp>
      <p:sp>
        <p:nvSpPr>
          <p:cNvPr id="21" name="Text 19"/>
          <p:cNvSpPr/>
          <p:nvPr/>
        </p:nvSpPr>
        <p:spPr>
          <a:xfrm>
            <a:off x="2166699" y="6971334"/>
            <a:ext cx="10297001" cy="250150"/>
          </a:xfrm>
          <a:prstGeom prst="rect">
            <a:avLst/>
          </a:prstGeom>
          <a:noFill/>
          <a:ln/>
        </p:spPr>
        <p:txBody>
          <a:bodyPr wrap="none" lIns="0" tIns="0" rIns="0" bIns="0" rtlCol="0" anchor="t"/>
          <a:lstStyle/>
          <a:p>
            <a:pPr marL="0" indent="0" algn="l">
              <a:lnSpc>
                <a:spcPts val="1950"/>
              </a:lnSpc>
              <a:buNone/>
            </a:pPr>
            <a:r>
              <a:rPr lang="en-US" sz="1400" dirty="0">
                <a:solidFill>
                  <a:srgbClr val="D6D9D7"/>
                </a:solidFill>
                <a:latin typeface="Inter" pitchFamily="34" charset="0"/>
                <a:ea typeface="Inter" pitchFamily="34" charset="-122"/>
                <a:cs typeface="Inter" pitchFamily="34" charset="-120"/>
              </a:rPr>
              <a:t>Competitor, Attitude, Dissatisfaction, Price, Service Gaps, Other</a:t>
            </a:r>
            <a:endParaRPr lang="en-US" sz="1400" dirty="0"/>
          </a:p>
        </p:txBody>
      </p:sp>
      <p:sp>
        <p:nvSpPr>
          <p:cNvPr id="22" name="Rectangle 21">
            <a:extLst>
              <a:ext uri="{FF2B5EF4-FFF2-40B4-BE49-F238E27FC236}">
                <a16:creationId xmlns:a16="http://schemas.microsoft.com/office/drawing/2014/main" id="{33704435-160C-9FD1-1A0F-1FDAC17BB832}"/>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719263" y="873204"/>
            <a:ext cx="6918008" cy="613529"/>
          </a:xfrm>
          <a:prstGeom prst="rect">
            <a:avLst/>
          </a:prstGeom>
          <a:noFill/>
          <a:ln/>
        </p:spPr>
        <p:txBody>
          <a:bodyPr wrap="none" lIns="0" tIns="0" rIns="0" bIns="0" rtlCol="0" anchor="t"/>
          <a:lstStyle/>
          <a:p>
            <a:pPr marL="0" indent="0" algn="l">
              <a:lnSpc>
                <a:spcPts val="4800"/>
              </a:lnSpc>
              <a:buNone/>
            </a:pPr>
            <a:r>
              <a:rPr lang="en-US" sz="3850" dirty="0">
                <a:solidFill>
                  <a:srgbClr val="F7F7F8"/>
                </a:solidFill>
                <a:latin typeface="DM Sans Medium" pitchFamily="34" charset="0"/>
                <a:ea typeface="DM Sans Medium" pitchFamily="34" charset="-122"/>
                <a:cs typeface="DM Sans Medium" pitchFamily="34" charset="-120"/>
              </a:rPr>
              <a:t>Key Findings – Who Is Leaving</a:t>
            </a:r>
            <a:endParaRPr lang="en-US" sz="3850" dirty="0"/>
          </a:p>
        </p:txBody>
      </p:sp>
      <p:sp>
        <p:nvSpPr>
          <p:cNvPr id="3" name="Text 1"/>
          <p:cNvSpPr/>
          <p:nvPr/>
        </p:nvSpPr>
        <p:spPr>
          <a:xfrm>
            <a:off x="1719263" y="1877020"/>
            <a:ext cx="3926919" cy="490776"/>
          </a:xfrm>
          <a:prstGeom prst="rect">
            <a:avLst/>
          </a:prstGeom>
          <a:noFill/>
          <a:ln/>
        </p:spPr>
        <p:txBody>
          <a:bodyPr wrap="none" lIns="0" tIns="0" rIns="0" bIns="0" rtlCol="0" anchor="t"/>
          <a:lstStyle/>
          <a:p>
            <a:pPr marL="0" indent="0" algn="l">
              <a:lnSpc>
                <a:spcPts val="3850"/>
              </a:lnSpc>
              <a:buNone/>
            </a:pPr>
            <a:r>
              <a:rPr lang="en-US" sz="3050" dirty="0">
                <a:solidFill>
                  <a:srgbClr val="F7F7F8"/>
                </a:solidFill>
                <a:latin typeface="DM Sans Medium" pitchFamily="34" charset="0"/>
                <a:ea typeface="DM Sans Medium" pitchFamily="34" charset="-122"/>
                <a:cs typeface="DM Sans Medium" pitchFamily="34" charset="-120"/>
              </a:rPr>
              <a:t>Overall Churn Rate</a:t>
            </a:r>
            <a:endParaRPr lang="en-US" sz="3050" dirty="0"/>
          </a:p>
        </p:txBody>
      </p:sp>
      <p:sp>
        <p:nvSpPr>
          <p:cNvPr id="4" name="Text 2"/>
          <p:cNvSpPr/>
          <p:nvPr/>
        </p:nvSpPr>
        <p:spPr>
          <a:xfrm>
            <a:off x="1719263" y="2523887"/>
            <a:ext cx="6523434" cy="352425"/>
          </a:xfrm>
          <a:prstGeom prst="rect">
            <a:avLst/>
          </a:prstGeom>
          <a:noFill/>
          <a:ln/>
        </p:spPr>
        <p:txBody>
          <a:bodyPr wrap="none" lIns="0" tIns="0" rIns="0" bIns="0" rtlCol="0" anchor="t"/>
          <a:lstStyle/>
          <a:p>
            <a:pPr marL="0" indent="0" algn="l">
              <a:lnSpc>
                <a:spcPts val="2750"/>
              </a:lnSpc>
              <a:buNone/>
            </a:pPr>
            <a:r>
              <a:rPr lang="en-US" sz="1900" b="1" dirty="0">
                <a:solidFill>
                  <a:srgbClr val="AC9EF5"/>
                </a:solidFill>
                <a:latin typeface="Inter" pitchFamily="34" charset="0"/>
                <a:ea typeface="Inter" pitchFamily="34" charset="-122"/>
                <a:cs typeface="Inter" pitchFamily="34" charset="-120"/>
              </a:rPr>
              <a:t>27%</a:t>
            </a:r>
            <a:r>
              <a:rPr lang="en-US" sz="1900" dirty="0">
                <a:solidFill>
                  <a:srgbClr val="D6D9D7"/>
                </a:solidFill>
                <a:latin typeface="Inter" pitchFamily="34" charset="0"/>
                <a:ea typeface="Inter" pitchFamily="34" charset="-122"/>
                <a:cs typeface="Inter" pitchFamily="34" charset="-120"/>
              </a:rPr>
              <a:t> (~2,000 customers)</a:t>
            </a:r>
            <a:endParaRPr lang="en-US" sz="1900" dirty="0"/>
          </a:p>
        </p:txBody>
      </p:sp>
      <p:sp>
        <p:nvSpPr>
          <p:cNvPr id="5" name="Text 3"/>
          <p:cNvSpPr/>
          <p:nvPr/>
        </p:nvSpPr>
        <p:spPr>
          <a:xfrm>
            <a:off x="1719263" y="3032403"/>
            <a:ext cx="3926919" cy="490776"/>
          </a:xfrm>
          <a:prstGeom prst="rect">
            <a:avLst/>
          </a:prstGeom>
          <a:noFill/>
          <a:ln/>
        </p:spPr>
        <p:txBody>
          <a:bodyPr wrap="none" lIns="0" tIns="0" rIns="0" bIns="0" rtlCol="0" anchor="t"/>
          <a:lstStyle/>
          <a:p>
            <a:pPr marL="0" indent="0" algn="l">
              <a:lnSpc>
                <a:spcPts val="3850"/>
              </a:lnSpc>
              <a:buNone/>
            </a:pPr>
            <a:r>
              <a:rPr lang="en-US" sz="3050" dirty="0">
                <a:solidFill>
                  <a:srgbClr val="F7F7F8"/>
                </a:solidFill>
                <a:latin typeface="DM Sans Medium" pitchFamily="34" charset="0"/>
                <a:ea typeface="DM Sans Medium" pitchFamily="34" charset="-122"/>
                <a:cs typeface="DM Sans Medium" pitchFamily="34" charset="-120"/>
              </a:rPr>
              <a:t>Churn by Age Group</a:t>
            </a:r>
            <a:endParaRPr lang="en-US" sz="3050" dirty="0"/>
          </a:p>
        </p:txBody>
      </p:sp>
      <p:sp>
        <p:nvSpPr>
          <p:cNvPr id="6" name="Text 4"/>
          <p:cNvSpPr/>
          <p:nvPr/>
        </p:nvSpPr>
        <p:spPr>
          <a:xfrm>
            <a:off x="1719263" y="3679269"/>
            <a:ext cx="6523434" cy="281940"/>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24–27% across all ages</a:t>
            </a:r>
            <a:endParaRPr lang="en-US" sz="1500" dirty="0"/>
          </a:p>
        </p:txBody>
      </p:sp>
      <p:sp>
        <p:nvSpPr>
          <p:cNvPr id="7" name="Text 5"/>
          <p:cNvSpPr/>
          <p:nvPr/>
        </p:nvSpPr>
        <p:spPr>
          <a:xfrm>
            <a:off x="1719263" y="4117300"/>
            <a:ext cx="3926919" cy="490776"/>
          </a:xfrm>
          <a:prstGeom prst="rect">
            <a:avLst/>
          </a:prstGeom>
          <a:noFill/>
          <a:ln/>
        </p:spPr>
        <p:txBody>
          <a:bodyPr wrap="none" lIns="0" tIns="0" rIns="0" bIns="0" rtlCol="0" anchor="t"/>
          <a:lstStyle/>
          <a:p>
            <a:pPr marL="0" indent="0" algn="l">
              <a:lnSpc>
                <a:spcPts val="3850"/>
              </a:lnSpc>
              <a:buNone/>
            </a:pPr>
            <a:r>
              <a:rPr lang="en-US" sz="3050" dirty="0">
                <a:solidFill>
                  <a:srgbClr val="F7F7F8"/>
                </a:solidFill>
                <a:latin typeface="DM Sans Medium" pitchFamily="34" charset="0"/>
                <a:ea typeface="DM Sans Medium" pitchFamily="34" charset="-122"/>
                <a:cs typeface="DM Sans Medium" pitchFamily="34" charset="-120"/>
              </a:rPr>
              <a:t>Churn by Tenure</a:t>
            </a:r>
            <a:endParaRPr lang="en-US" sz="3050" dirty="0"/>
          </a:p>
        </p:txBody>
      </p:sp>
      <p:sp>
        <p:nvSpPr>
          <p:cNvPr id="8" name="Text 6"/>
          <p:cNvSpPr/>
          <p:nvPr/>
        </p:nvSpPr>
        <p:spPr>
          <a:xfrm>
            <a:off x="1719263" y="4764167"/>
            <a:ext cx="6523434" cy="281940"/>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26–27% across all tenure groups</a:t>
            </a:r>
            <a:endParaRPr lang="en-US" sz="1500" dirty="0"/>
          </a:p>
        </p:txBody>
      </p:sp>
      <p:sp>
        <p:nvSpPr>
          <p:cNvPr id="9" name="Text 7"/>
          <p:cNvSpPr/>
          <p:nvPr/>
        </p:nvSpPr>
        <p:spPr>
          <a:xfrm>
            <a:off x="1719263" y="5202198"/>
            <a:ext cx="3926919" cy="490776"/>
          </a:xfrm>
          <a:prstGeom prst="rect">
            <a:avLst/>
          </a:prstGeom>
          <a:noFill/>
          <a:ln/>
        </p:spPr>
        <p:txBody>
          <a:bodyPr wrap="none" lIns="0" tIns="0" rIns="0" bIns="0" rtlCol="0" anchor="t"/>
          <a:lstStyle/>
          <a:p>
            <a:pPr marL="0" indent="0" algn="l">
              <a:lnSpc>
                <a:spcPts val="3850"/>
              </a:lnSpc>
              <a:buNone/>
            </a:pPr>
            <a:r>
              <a:rPr lang="en-US" sz="3050" dirty="0">
                <a:solidFill>
                  <a:srgbClr val="F7F7F8"/>
                </a:solidFill>
                <a:latin typeface="DM Sans Medium" pitchFamily="34" charset="0"/>
                <a:ea typeface="DM Sans Medium" pitchFamily="34" charset="-122"/>
                <a:cs typeface="DM Sans Medium" pitchFamily="34" charset="-120"/>
              </a:rPr>
              <a:t>Gender Analysis</a:t>
            </a:r>
            <a:endParaRPr lang="en-US" sz="3050" dirty="0"/>
          </a:p>
        </p:txBody>
      </p:sp>
      <p:sp>
        <p:nvSpPr>
          <p:cNvPr id="10" name="Text 8"/>
          <p:cNvSpPr/>
          <p:nvPr/>
        </p:nvSpPr>
        <p:spPr>
          <a:xfrm>
            <a:off x="1719263" y="5849064"/>
            <a:ext cx="6523434" cy="281940"/>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Female overrepresented (</a:t>
            </a:r>
            <a:r>
              <a:rPr lang="en-US" sz="1500" b="1" dirty="0">
                <a:solidFill>
                  <a:srgbClr val="AC9EF5"/>
                </a:solidFill>
                <a:latin typeface="Inter" pitchFamily="34" charset="0"/>
                <a:ea typeface="Inter" pitchFamily="34" charset="-122"/>
                <a:cs typeface="Inter" pitchFamily="34" charset="-120"/>
              </a:rPr>
              <a:t>64%</a:t>
            </a:r>
            <a:r>
              <a:rPr lang="en-US" sz="1500" dirty="0">
                <a:solidFill>
                  <a:srgbClr val="D6D9D7"/>
                </a:solidFill>
                <a:latin typeface="Inter" pitchFamily="34" charset="0"/>
                <a:ea typeface="Inter" pitchFamily="34" charset="-122"/>
                <a:cs typeface="Inter" pitchFamily="34" charset="-120"/>
              </a:rPr>
              <a:t> of predicted churners)</a:t>
            </a:r>
            <a:endParaRPr lang="en-US" sz="1500" dirty="0"/>
          </a:p>
        </p:txBody>
      </p:sp>
      <p:sp>
        <p:nvSpPr>
          <p:cNvPr id="11" name="Text 9"/>
          <p:cNvSpPr/>
          <p:nvPr/>
        </p:nvSpPr>
        <p:spPr>
          <a:xfrm>
            <a:off x="1719263" y="6287095"/>
            <a:ext cx="3926919" cy="490776"/>
          </a:xfrm>
          <a:prstGeom prst="rect">
            <a:avLst/>
          </a:prstGeom>
          <a:noFill/>
          <a:ln/>
        </p:spPr>
        <p:txBody>
          <a:bodyPr wrap="none" lIns="0" tIns="0" rIns="0" bIns="0" rtlCol="0" anchor="t"/>
          <a:lstStyle/>
          <a:p>
            <a:pPr marL="0" indent="0" algn="l">
              <a:lnSpc>
                <a:spcPts val="3850"/>
              </a:lnSpc>
              <a:buNone/>
            </a:pPr>
            <a:r>
              <a:rPr lang="en-US" sz="3050" dirty="0">
                <a:solidFill>
                  <a:srgbClr val="F7F7F8"/>
                </a:solidFill>
                <a:latin typeface="DM Sans Medium" pitchFamily="34" charset="0"/>
                <a:ea typeface="DM Sans Medium" pitchFamily="34" charset="-122"/>
                <a:cs typeface="DM Sans Medium" pitchFamily="34" charset="-120"/>
              </a:rPr>
              <a:t>Geography</a:t>
            </a:r>
            <a:endParaRPr lang="en-US" sz="3050" dirty="0"/>
          </a:p>
        </p:txBody>
      </p:sp>
      <p:sp>
        <p:nvSpPr>
          <p:cNvPr id="12" name="Text 10"/>
          <p:cNvSpPr/>
          <p:nvPr/>
        </p:nvSpPr>
        <p:spPr>
          <a:xfrm>
            <a:off x="1719263" y="6933962"/>
            <a:ext cx="6523434" cy="281940"/>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High churn in J&amp;K, Assam, Jharkhand</a:t>
            </a:r>
            <a:endParaRPr lang="en-US" sz="1500" dirty="0"/>
          </a:p>
        </p:txBody>
      </p:sp>
      <p:pic>
        <p:nvPicPr>
          <p:cNvPr id="13" name="Image 0" descr="preencoded.png"/>
          <p:cNvPicPr>
            <a:picLocks noChangeAspect="1"/>
          </p:cNvPicPr>
          <p:nvPr/>
        </p:nvPicPr>
        <p:blipFill>
          <a:blip r:embed="rId3"/>
          <a:stretch>
            <a:fillRect/>
          </a:stretch>
        </p:blipFill>
        <p:spPr>
          <a:xfrm>
            <a:off x="8729186" y="1896547"/>
            <a:ext cx="4189333" cy="4189333"/>
          </a:xfrm>
          <a:prstGeom prst="rect">
            <a:avLst/>
          </a:prstGeom>
        </p:spPr>
      </p:pic>
      <p:sp>
        <p:nvSpPr>
          <p:cNvPr id="14" name="Rectangle 13">
            <a:extLst>
              <a:ext uri="{FF2B5EF4-FFF2-40B4-BE49-F238E27FC236}">
                <a16:creationId xmlns:a16="http://schemas.microsoft.com/office/drawing/2014/main" id="{82AB1784-0B88-D7E4-81BC-360C3BFF7989}"/>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909888" y="504825"/>
            <a:ext cx="5691902" cy="483037"/>
          </a:xfrm>
          <a:prstGeom prst="rect">
            <a:avLst/>
          </a:prstGeom>
          <a:noFill/>
          <a:ln/>
        </p:spPr>
        <p:txBody>
          <a:bodyPr wrap="none" lIns="0" tIns="0" rIns="0" bIns="0" rtlCol="0" anchor="t"/>
          <a:lstStyle/>
          <a:p>
            <a:pPr marL="0" indent="0" algn="l">
              <a:lnSpc>
                <a:spcPts val="3800"/>
              </a:lnSpc>
              <a:buNone/>
            </a:pPr>
            <a:r>
              <a:rPr lang="en-US" sz="3000" dirty="0">
                <a:solidFill>
                  <a:srgbClr val="F7F7F8"/>
                </a:solidFill>
                <a:latin typeface="DM Sans Medium" pitchFamily="34" charset="0"/>
                <a:ea typeface="DM Sans Medium" pitchFamily="34" charset="-122"/>
                <a:cs typeface="DM Sans Medium" pitchFamily="34" charset="-120"/>
              </a:rPr>
              <a:t>Key Findings – Why They Leave</a:t>
            </a:r>
            <a:endParaRPr lang="en-US" sz="3000" dirty="0"/>
          </a:p>
        </p:txBody>
      </p:sp>
      <p:sp>
        <p:nvSpPr>
          <p:cNvPr id="3" name="Text 1"/>
          <p:cNvSpPr/>
          <p:nvPr/>
        </p:nvSpPr>
        <p:spPr>
          <a:xfrm>
            <a:off x="2909888" y="1026557"/>
            <a:ext cx="3091458" cy="386477"/>
          </a:xfrm>
          <a:prstGeom prst="rect">
            <a:avLst/>
          </a:prstGeom>
          <a:noFill/>
          <a:ln/>
        </p:spPr>
        <p:txBody>
          <a:bodyPr wrap="none" lIns="0" tIns="0" rIns="0" bIns="0" rtlCol="0" anchor="t"/>
          <a:lstStyle/>
          <a:p>
            <a:pPr marL="0" indent="0" algn="l">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Top Churn Reasons</a:t>
            </a:r>
            <a:endParaRPr lang="en-US" sz="2400" dirty="0"/>
          </a:p>
        </p:txBody>
      </p:sp>
      <p:pic>
        <p:nvPicPr>
          <p:cNvPr id="4" name="Image 0" descr="preencoded.png"/>
          <p:cNvPicPr>
            <a:picLocks noChangeAspect="1"/>
          </p:cNvPicPr>
          <p:nvPr/>
        </p:nvPicPr>
        <p:blipFill>
          <a:blip r:embed="rId3"/>
          <a:stretch>
            <a:fillRect/>
          </a:stretch>
        </p:blipFill>
        <p:spPr>
          <a:xfrm>
            <a:off x="2909888" y="1558171"/>
            <a:ext cx="8810625" cy="4933950"/>
          </a:xfrm>
          <a:prstGeom prst="rect">
            <a:avLst/>
          </a:prstGeom>
        </p:spPr>
      </p:pic>
      <p:sp>
        <p:nvSpPr>
          <p:cNvPr id="5" name="Text 2"/>
          <p:cNvSpPr/>
          <p:nvPr/>
        </p:nvSpPr>
        <p:spPr>
          <a:xfrm>
            <a:off x="2909888" y="6637258"/>
            <a:ext cx="3091458" cy="386477"/>
          </a:xfrm>
          <a:prstGeom prst="rect">
            <a:avLst/>
          </a:prstGeom>
          <a:noFill/>
          <a:ln/>
        </p:spPr>
        <p:txBody>
          <a:bodyPr wrap="none" lIns="0" tIns="0" rIns="0" bIns="0" rtlCol="0" anchor="t"/>
          <a:lstStyle/>
          <a:p>
            <a:pPr marL="0" indent="0" algn="l">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Insights</a:t>
            </a:r>
            <a:endParaRPr lang="en-US" sz="2400" dirty="0"/>
          </a:p>
        </p:txBody>
      </p:sp>
      <p:sp>
        <p:nvSpPr>
          <p:cNvPr id="6" name="Shape 3"/>
          <p:cNvSpPr/>
          <p:nvPr/>
        </p:nvSpPr>
        <p:spPr>
          <a:xfrm>
            <a:off x="2909888" y="7168872"/>
            <a:ext cx="2872383" cy="555784"/>
          </a:xfrm>
          <a:prstGeom prst="roundRect">
            <a:avLst>
              <a:gd name="adj" fmla="val 4172"/>
            </a:avLst>
          </a:prstGeom>
          <a:solidFill>
            <a:srgbClr val="2D3133"/>
          </a:solidFill>
          <a:ln w="22860">
            <a:solidFill>
              <a:srgbClr val="65696B"/>
            </a:solidFill>
            <a:prstDash val="solid"/>
          </a:ln>
        </p:spPr>
      </p:sp>
      <p:sp>
        <p:nvSpPr>
          <p:cNvPr id="7" name="Text 4"/>
          <p:cNvSpPr/>
          <p:nvPr/>
        </p:nvSpPr>
        <p:spPr>
          <a:xfrm>
            <a:off x="3087291" y="7346275"/>
            <a:ext cx="2517577" cy="200978"/>
          </a:xfrm>
          <a:prstGeom prst="rect">
            <a:avLst/>
          </a:prstGeom>
          <a:noFill/>
          <a:ln/>
        </p:spPr>
        <p:txBody>
          <a:bodyPr wrap="none" lIns="0" tIns="0" rIns="0" bIns="0" rtlCol="0" anchor="t"/>
          <a:lstStyle/>
          <a:p>
            <a:pPr marL="0" indent="0" algn="l">
              <a:lnSpc>
                <a:spcPts val="1550"/>
              </a:lnSpc>
              <a:buNone/>
            </a:pPr>
            <a:r>
              <a:rPr lang="en-US" sz="1200" dirty="0">
                <a:solidFill>
                  <a:srgbClr val="D6D9D7"/>
                </a:solidFill>
                <a:latin typeface="Inter" pitchFamily="34" charset="0"/>
                <a:ea typeface="Inter" pitchFamily="34" charset="-122"/>
                <a:cs typeface="Inter" pitchFamily="34" charset="-120"/>
              </a:rPr>
              <a:t>Product &amp; device gaps are critical</a:t>
            </a:r>
            <a:endParaRPr lang="en-US" sz="1200" dirty="0"/>
          </a:p>
        </p:txBody>
      </p:sp>
      <p:sp>
        <p:nvSpPr>
          <p:cNvPr id="8" name="Shape 5"/>
          <p:cNvSpPr/>
          <p:nvPr/>
        </p:nvSpPr>
        <p:spPr>
          <a:xfrm>
            <a:off x="5878949" y="7168872"/>
            <a:ext cx="2872383" cy="555784"/>
          </a:xfrm>
          <a:prstGeom prst="roundRect">
            <a:avLst>
              <a:gd name="adj" fmla="val 4172"/>
            </a:avLst>
          </a:prstGeom>
          <a:solidFill>
            <a:srgbClr val="2D3133"/>
          </a:solidFill>
          <a:ln w="22860">
            <a:solidFill>
              <a:srgbClr val="65696B"/>
            </a:solidFill>
            <a:prstDash val="solid"/>
          </a:ln>
        </p:spPr>
      </p:sp>
      <p:sp>
        <p:nvSpPr>
          <p:cNvPr id="9" name="Text 6"/>
          <p:cNvSpPr/>
          <p:nvPr/>
        </p:nvSpPr>
        <p:spPr>
          <a:xfrm>
            <a:off x="6056352" y="7346275"/>
            <a:ext cx="2517577" cy="200978"/>
          </a:xfrm>
          <a:prstGeom prst="rect">
            <a:avLst/>
          </a:prstGeom>
          <a:noFill/>
          <a:ln/>
        </p:spPr>
        <p:txBody>
          <a:bodyPr wrap="none" lIns="0" tIns="0" rIns="0" bIns="0" rtlCol="0" anchor="t"/>
          <a:lstStyle/>
          <a:p>
            <a:pPr marL="0" indent="0" algn="l">
              <a:lnSpc>
                <a:spcPts val="1550"/>
              </a:lnSpc>
              <a:buNone/>
            </a:pPr>
            <a:r>
              <a:rPr lang="en-US" sz="1200" dirty="0">
                <a:solidFill>
                  <a:srgbClr val="D6D9D7"/>
                </a:solidFill>
                <a:latin typeface="Inter" pitchFamily="34" charset="0"/>
                <a:ea typeface="Inter" pitchFamily="34" charset="-122"/>
                <a:cs typeface="Inter" pitchFamily="34" charset="-120"/>
              </a:rPr>
              <a:t>Attitude failures are preventable</a:t>
            </a:r>
            <a:endParaRPr lang="en-US" sz="1200" dirty="0"/>
          </a:p>
        </p:txBody>
      </p:sp>
      <p:sp>
        <p:nvSpPr>
          <p:cNvPr id="10" name="Shape 7"/>
          <p:cNvSpPr/>
          <p:nvPr/>
        </p:nvSpPr>
        <p:spPr>
          <a:xfrm>
            <a:off x="8848011" y="7168872"/>
            <a:ext cx="2872383" cy="555784"/>
          </a:xfrm>
          <a:prstGeom prst="roundRect">
            <a:avLst>
              <a:gd name="adj" fmla="val 4172"/>
            </a:avLst>
          </a:prstGeom>
          <a:solidFill>
            <a:srgbClr val="2D3133"/>
          </a:solidFill>
          <a:ln w="22860">
            <a:solidFill>
              <a:srgbClr val="65696B"/>
            </a:solidFill>
            <a:prstDash val="solid"/>
          </a:ln>
        </p:spPr>
      </p:sp>
      <p:sp>
        <p:nvSpPr>
          <p:cNvPr id="11" name="Text 8"/>
          <p:cNvSpPr/>
          <p:nvPr/>
        </p:nvSpPr>
        <p:spPr>
          <a:xfrm>
            <a:off x="9025414" y="7346275"/>
            <a:ext cx="2517577" cy="200978"/>
          </a:xfrm>
          <a:prstGeom prst="rect">
            <a:avLst/>
          </a:prstGeom>
          <a:noFill/>
          <a:ln/>
        </p:spPr>
        <p:txBody>
          <a:bodyPr wrap="none" lIns="0" tIns="0" rIns="0" bIns="0" rtlCol="0" anchor="t"/>
          <a:lstStyle/>
          <a:p>
            <a:pPr marL="0" indent="0" algn="l">
              <a:lnSpc>
                <a:spcPts val="1550"/>
              </a:lnSpc>
              <a:buNone/>
            </a:pPr>
            <a:r>
              <a:rPr lang="en-US" sz="1200" dirty="0">
                <a:solidFill>
                  <a:srgbClr val="D6D9D7"/>
                </a:solidFill>
                <a:latin typeface="Inter" pitchFamily="34" charset="0"/>
                <a:ea typeface="Inter" pitchFamily="34" charset="-122"/>
                <a:cs typeface="Inter" pitchFamily="34" charset="-120"/>
              </a:rPr>
              <a:t>Price is rarely sole reason</a:t>
            </a:r>
            <a:endParaRPr lang="en-US" sz="1200" dirty="0"/>
          </a:p>
        </p:txBody>
      </p:sp>
      <p:sp>
        <p:nvSpPr>
          <p:cNvPr id="12" name="Rectangle 11">
            <a:extLst>
              <a:ext uri="{FF2B5EF4-FFF2-40B4-BE49-F238E27FC236}">
                <a16:creationId xmlns:a16="http://schemas.microsoft.com/office/drawing/2014/main" id="{D5F698A4-5D21-D984-CE7C-D4736F9F2E43}"/>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149548"/>
            <a:ext cx="9149120" cy="771525"/>
          </a:xfrm>
          <a:prstGeom prst="rect">
            <a:avLst/>
          </a:prstGeom>
          <a:noFill/>
          <a:ln/>
        </p:spPr>
        <p:txBody>
          <a:bodyPr wrap="none" lIns="0" tIns="0" rIns="0" bIns="0" rtlCol="0" anchor="t"/>
          <a:lstStyle/>
          <a:p>
            <a:pPr marL="0" indent="0" algn="l">
              <a:lnSpc>
                <a:spcPts val="6050"/>
              </a:lnSpc>
              <a:buNone/>
            </a:pPr>
            <a:r>
              <a:rPr lang="en-US" sz="4850" dirty="0">
                <a:solidFill>
                  <a:srgbClr val="F7F7F8"/>
                </a:solidFill>
                <a:latin typeface="DM Sans Medium" pitchFamily="34" charset="0"/>
                <a:ea typeface="DM Sans Medium" pitchFamily="34" charset="-122"/>
                <a:cs typeface="DM Sans Medium" pitchFamily="34" charset="-120"/>
              </a:rPr>
              <a:t>Geographic &amp; Regional Analysis</a:t>
            </a:r>
            <a:endParaRPr lang="en-US" sz="4850" dirty="0"/>
          </a:p>
        </p:txBody>
      </p:sp>
      <p:sp>
        <p:nvSpPr>
          <p:cNvPr id="3" name="Text 1"/>
          <p:cNvSpPr/>
          <p:nvPr/>
        </p:nvSpPr>
        <p:spPr>
          <a:xfrm>
            <a:off x="864037" y="2019776"/>
            <a:ext cx="5602724" cy="617101"/>
          </a:xfrm>
          <a:prstGeom prst="rect">
            <a:avLst/>
          </a:prstGeom>
          <a:noFill/>
          <a:ln/>
        </p:spPr>
        <p:txBody>
          <a:bodyPr wrap="none" lIns="0" tIns="0" rIns="0" bIns="0" rtlCol="0" anchor="t"/>
          <a:lstStyle/>
          <a:p>
            <a:pPr marL="0" indent="0" algn="l">
              <a:lnSpc>
                <a:spcPts val="4850"/>
              </a:lnSpc>
              <a:buNone/>
            </a:pPr>
            <a:r>
              <a:rPr lang="en-US" sz="3850" dirty="0">
                <a:solidFill>
                  <a:srgbClr val="F7F7F8"/>
                </a:solidFill>
                <a:latin typeface="DM Sans Medium" pitchFamily="34" charset="0"/>
                <a:ea typeface="DM Sans Medium" pitchFamily="34" charset="-122"/>
                <a:cs typeface="DM Sans Medium" pitchFamily="34" charset="-120"/>
              </a:rPr>
              <a:t>Top 5 States Churn Rate</a:t>
            </a:r>
            <a:endParaRPr lang="en-US" sz="3850" dirty="0"/>
          </a:p>
        </p:txBody>
      </p:sp>
      <p:sp>
        <p:nvSpPr>
          <p:cNvPr id="4" name="Shape 2"/>
          <p:cNvSpPr/>
          <p:nvPr/>
        </p:nvSpPr>
        <p:spPr>
          <a:xfrm>
            <a:off x="864037" y="3130510"/>
            <a:ext cx="3305889" cy="308610"/>
          </a:xfrm>
          <a:prstGeom prst="roundRect">
            <a:avLst>
              <a:gd name="adj" fmla="val 12000"/>
            </a:avLst>
          </a:prstGeom>
          <a:solidFill>
            <a:srgbClr val="4C5052"/>
          </a:solidFill>
          <a:ln/>
        </p:spPr>
      </p:sp>
      <p:sp>
        <p:nvSpPr>
          <p:cNvPr id="5" name="Shape 3"/>
          <p:cNvSpPr/>
          <p:nvPr/>
        </p:nvSpPr>
        <p:spPr>
          <a:xfrm>
            <a:off x="864037" y="3130510"/>
            <a:ext cx="1884283" cy="308610"/>
          </a:xfrm>
          <a:prstGeom prst="roundRect">
            <a:avLst>
              <a:gd name="adj" fmla="val 12000"/>
            </a:avLst>
          </a:prstGeom>
          <a:solidFill>
            <a:srgbClr val="AC9EF5"/>
          </a:solidFill>
          <a:ln/>
        </p:spPr>
      </p:sp>
      <p:sp>
        <p:nvSpPr>
          <p:cNvPr id="6" name="Text 4"/>
          <p:cNvSpPr/>
          <p:nvPr/>
        </p:nvSpPr>
        <p:spPr>
          <a:xfrm>
            <a:off x="4355068" y="3130510"/>
            <a:ext cx="604004" cy="308610"/>
          </a:xfrm>
          <a:prstGeom prst="rect">
            <a:avLst/>
          </a:prstGeom>
          <a:noFill/>
          <a:ln/>
        </p:spPr>
        <p:txBody>
          <a:bodyPr wrap="none" lIns="0" tIns="0" rIns="0" bIns="0" rtlCol="0" anchor="t"/>
          <a:lstStyle/>
          <a:p>
            <a:pPr marL="0" indent="0" algn="l">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57%</a:t>
            </a:r>
            <a:endParaRPr lang="en-US" sz="2400" dirty="0"/>
          </a:p>
        </p:txBody>
      </p:sp>
      <p:sp>
        <p:nvSpPr>
          <p:cNvPr id="7" name="Text 5"/>
          <p:cNvSpPr/>
          <p:nvPr/>
        </p:nvSpPr>
        <p:spPr>
          <a:xfrm>
            <a:off x="864037" y="3747611"/>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Jammu &amp; Kashmir</a:t>
            </a:r>
            <a:endParaRPr lang="en-US" sz="2400" dirty="0"/>
          </a:p>
        </p:txBody>
      </p:sp>
      <p:sp>
        <p:nvSpPr>
          <p:cNvPr id="8" name="Shape 6"/>
          <p:cNvSpPr/>
          <p:nvPr/>
        </p:nvSpPr>
        <p:spPr>
          <a:xfrm>
            <a:off x="5267682" y="3130510"/>
            <a:ext cx="3282791" cy="308610"/>
          </a:xfrm>
          <a:prstGeom prst="roundRect">
            <a:avLst>
              <a:gd name="adj" fmla="val 12000"/>
            </a:avLst>
          </a:prstGeom>
          <a:solidFill>
            <a:srgbClr val="4C5052"/>
          </a:solidFill>
          <a:ln/>
        </p:spPr>
      </p:sp>
      <p:sp>
        <p:nvSpPr>
          <p:cNvPr id="9" name="Shape 7"/>
          <p:cNvSpPr/>
          <p:nvPr/>
        </p:nvSpPr>
        <p:spPr>
          <a:xfrm>
            <a:off x="5267682" y="3130510"/>
            <a:ext cx="1247418" cy="308610"/>
          </a:xfrm>
          <a:prstGeom prst="roundRect">
            <a:avLst>
              <a:gd name="adj" fmla="val 12000"/>
            </a:avLst>
          </a:prstGeom>
          <a:solidFill>
            <a:srgbClr val="AC9EF5"/>
          </a:solidFill>
          <a:ln/>
        </p:spPr>
      </p:sp>
      <p:sp>
        <p:nvSpPr>
          <p:cNvPr id="10" name="Text 8"/>
          <p:cNvSpPr/>
          <p:nvPr/>
        </p:nvSpPr>
        <p:spPr>
          <a:xfrm>
            <a:off x="8735616" y="3130510"/>
            <a:ext cx="627102" cy="308610"/>
          </a:xfrm>
          <a:prstGeom prst="rect">
            <a:avLst/>
          </a:prstGeom>
          <a:noFill/>
          <a:ln/>
        </p:spPr>
        <p:txBody>
          <a:bodyPr wrap="none" lIns="0" tIns="0" rIns="0" bIns="0" rtlCol="0" anchor="t"/>
          <a:lstStyle/>
          <a:p>
            <a:pPr marL="0" indent="0" algn="l">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38%</a:t>
            </a:r>
            <a:endParaRPr lang="en-US" sz="2400" dirty="0"/>
          </a:p>
        </p:txBody>
      </p:sp>
      <p:sp>
        <p:nvSpPr>
          <p:cNvPr id="11" name="Text 9"/>
          <p:cNvSpPr/>
          <p:nvPr/>
        </p:nvSpPr>
        <p:spPr>
          <a:xfrm>
            <a:off x="5267682" y="3747611"/>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Assam</a:t>
            </a:r>
            <a:endParaRPr lang="en-US" sz="2400" dirty="0"/>
          </a:p>
        </p:txBody>
      </p:sp>
      <p:sp>
        <p:nvSpPr>
          <p:cNvPr id="12" name="Shape 10"/>
          <p:cNvSpPr/>
          <p:nvPr/>
        </p:nvSpPr>
        <p:spPr>
          <a:xfrm>
            <a:off x="9671328" y="3130510"/>
            <a:ext cx="3283387" cy="308610"/>
          </a:xfrm>
          <a:prstGeom prst="roundRect">
            <a:avLst>
              <a:gd name="adj" fmla="val 12000"/>
            </a:avLst>
          </a:prstGeom>
          <a:solidFill>
            <a:srgbClr val="4C5052"/>
          </a:solidFill>
          <a:ln/>
        </p:spPr>
      </p:sp>
      <p:sp>
        <p:nvSpPr>
          <p:cNvPr id="13" name="Shape 11"/>
          <p:cNvSpPr/>
          <p:nvPr/>
        </p:nvSpPr>
        <p:spPr>
          <a:xfrm>
            <a:off x="9671328" y="3130510"/>
            <a:ext cx="1149072" cy="308610"/>
          </a:xfrm>
          <a:prstGeom prst="roundRect">
            <a:avLst>
              <a:gd name="adj" fmla="val 12000"/>
            </a:avLst>
          </a:prstGeom>
          <a:solidFill>
            <a:srgbClr val="AC9EF5"/>
          </a:solidFill>
          <a:ln/>
        </p:spPr>
      </p:sp>
      <p:sp>
        <p:nvSpPr>
          <p:cNvPr id="14" name="Text 12"/>
          <p:cNvSpPr/>
          <p:nvPr/>
        </p:nvSpPr>
        <p:spPr>
          <a:xfrm>
            <a:off x="13139857" y="3130510"/>
            <a:ext cx="626507" cy="308610"/>
          </a:xfrm>
          <a:prstGeom prst="rect">
            <a:avLst/>
          </a:prstGeom>
          <a:noFill/>
          <a:ln/>
        </p:spPr>
        <p:txBody>
          <a:bodyPr wrap="none" lIns="0" tIns="0" rIns="0" bIns="0" rtlCol="0" anchor="t"/>
          <a:lstStyle/>
          <a:p>
            <a:pPr marL="0" indent="0" algn="l">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35%</a:t>
            </a:r>
            <a:endParaRPr lang="en-US" sz="2400" dirty="0"/>
          </a:p>
        </p:txBody>
      </p:sp>
      <p:sp>
        <p:nvSpPr>
          <p:cNvPr id="15" name="Text 13"/>
          <p:cNvSpPr/>
          <p:nvPr/>
        </p:nvSpPr>
        <p:spPr>
          <a:xfrm>
            <a:off x="9671328" y="3747611"/>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Jharkhand</a:t>
            </a:r>
            <a:endParaRPr lang="en-US" sz="2400" dirty="0"/>
          </a:p>
        </p:txBody>
      </p:sp>
      <p:sp>
        <p:nvSpPr>
          <p:cNvPr id="16" name="Shape 14"/>
          <p:cNvSpPr/>
          <p:nvPr/>
        </p:nvSpPr>
        <p:spPr>
          <a:xfrm>
            <a:off x="864037" y="4750475"/>
            <a:ext cx="3375898" cy="308610"/>
          </a:xfrm>
          <a:prstGeom prst="roundRect">
            <a:avLst>
              <a:gd name="adj" fmla="val 12000"/>
            </a:avLst>
          </a:prstGeom>
          <a:solidFill>
            <a:srgbClr val="4C5052"/>
          </a:solidFill>
          <a:ln/>
        </p:spPr>
      </p:sp>
      <p:sp>
        <p:nvSpPr>
          <p:cNvPr id="17" name="Shape 15"/>
          <p:cNvSpPr/>
          <p:nvPr/>
        </p:nvSpPr>
        <p:spPr>
          <a:xfrm>
            <a:off x="864037" y="4750475"/>
            <a:ext cx="1046440" cy="308610"/>
          </a:xfrm>
          <a:prstGeom prst="roundRect">
            <a:avLst>
              <a:gd name="adj" fmla="val 12000"/>
            </a:avLst>
          </a:prstGeom>
          <a:solidFill>
            <a:srgbClr val="AC9EF5"/>
          </a:solidFill>
          <a:ln/>
        </p:spPr>
      </p:sp>
      <p:sp>
        <p:nvSpPr>
          <p:cNvPr id="18" name="Text 16"/>
          <p:cNvSpPr/>
          <p:nvPr/>
        </p:nvSpPr>
        <p:spPr>
          <a:xfrm>
            <a:off x="4425077" y="4750475"/>
            <a:ext cx="533995" cy="308610"/>
          </a:xfrm>
          <a:prstGeom prst="rect">
            <a:avLst/>
          </a:prstGeom>
          <a:noFill/>
          <a:ln/>
        </p:spPr>
        <p:txBody>
          <a:bodyPr wrap="none" lIns="0" tIns="0" rIns="0" bIns="0" rtlCol="0" anchor="t"/>
          <a:lstStyle/>
          <a:p>
            <a:pPr marL="0" indent="0" algn="l">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31%</a:t>
            </a:r>
            <a:endParaRPr lang="en-US" sz="2400" dirty="0"/>
          </a:p>
        </p:txBody>
      </p:sp>
      <p:sp>
        <p:nvSpPr>
          <p:cNvPr id="19" name="Text 17"/>
          <p:cNvSpPr/>
          <p:nvPr/>
        </p:nvSpPr>
        <p:spPr>
          <a:xfrm>
            <a:off x="864037" y="536757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Chhattisgarh</a:t>
            </a:r>
            <a:endParaRPr lang="en-US" sz="2400" dirty="0"/>
          </a:p>
        </p:txBody>
      </p:sp>
      <p:sp>
        <p:nvSpPr>
          <p:cNvPr id="20" name="Shape 18"/>
          <p:cNvSpPr/>
          <p:nvPr/>
        </p:nvSpPr>
        <p:spPr>
          <a:xfrm>
            <a:off x="5267682" y="4750475"/>
            <a:ext cx="3259931" cy="308610"/>
          </a:xfrm>
          <a:prstGeom prst="roundRect">
            <a:avLst>
              <a:gd name="adj" fmla="val 12000"/>
            </a:avLst>
          </a:prstGeom>
          <a:solidFill>
            <a:srgbClr val="4C5052"/>
          </a:solidFill>
          <a:ln/>
        </p:spPr>
      </p:sp>
      <p:sp>
        <p:nvSpPr>
          <p:cNvPr id="21" name="Shape 19"/>
          <p:cNvSpPr/>
          <p:nvPr/>
        </p:nvSpPr>
        <p:spPr>
          <a:xfrm>
            <a:off x="5267682" y="4750475"/>
            <a:ext cx="977979" cy="308610"/>
          </a:xfrm>
          <a:prstGeom prst="roundRect">
            <a:avLst>
              <a:gd name="adj" fmla="val 12000"/>
            </a:avLst>
          </a:prstGeom>
          <a:solidFill>
            <a:srgbClr val="AC9EF5"/>
          </a:solidFill>
          <a:ln/>
        </p:spPr>
      </p:sp>
      <p:sp>
        <p:nvSpPr>
          <p:cNvPr id="22" name="Text 20"/>
          <p:cNvSpPr/>
          <p:nvPr/>
        </p:nvSpPr>
        <p:spPr>
          <a:xfrm>
            <a:off x="8712756" y="4750475"/>
            <a:ext cx="649962" cy="308610"/>
          </a:xfrm>
          <a:prstGeom prst="rect">
            <a:avLst/>
          </a:prstGeom>
          <a:noFill/>
          <a:ln/>
        </p:spPr>
        <p:txBody>
          <a:bodyPr wrap="none" lIns="0" tIns="0" rIns="0" bIns="0" rtlCol="0" anchor="t"/>
          <a:lstStyle/>
          <a:p>
            <a:pPr marL="0" indent="0" algn="l">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30%</a:t>
            </a:r>
            <a:endParaRPr lang="en-US" sz="2400" dirty="0"/>
          </a:p>
        </p:txBody>
      </p:sp>
      <p:sp>
        <p:nvSpPr>
          <p:cNvPr id="23" name="Text 21"/>
          <p:cNvSpPr/>
          <p:nvPr/>
        </p:nvSpPr>
        <p:spPr>
          <a:xfrm>
            <a:off x="5267682" y="5367576"/>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6D9D7"/>
                </a:solidFill>
                <a:latin typeface="DM Sans Medium" pitchFamily="34" charset="0"/>
                <a:ea typeface="DM Sans Medium" pitchFamily="34" charset="-122"/>
                <a:cs typeface="DM Sans Medium" pitchFamily="34" charset="-120"/>
              </a:rPr>
              <a:t>Delhi</a:t>
            </a:r>
            <a:endParaRPr lang="en-US" sz="2400" dirty="0"/>
          </a:p>
        </p:txBody>
      </p:sp>
      <p:sp>
        <p:nvSpPr>
          <p:cNvPr id="24" name="Shape 22"/>
          <p:cNvSpPr/>
          <p:nvPr/>
        </p:nvSpPr>
        <p:spPr>
          <a:xfrm>
            <a:off x="864037" y="6030992"/>
            <a:ext cx="12902327" cy="1049060"/>
          </a:xfrm>
          <a:prstGeom prst="roundRect">
            <a:avLst>
              <a:gd name="adj" fmla="val 3530"/>
            </a:avLst>
          </a:prstGeom>
          <a:solidFill>
            <a:srgbClr val="110745"/>
          </a:solidFill>
          <a:ln/>
        </p:spPr>
      </p:sp>
      <p:pic>
        <p:nvPicPr>
          <p:cNvPr id="25" name="Image 0" descr="preencoded.png"/>
          <p:cNvPicPr>
            <a:picLocks noChangeAspect="1"/>
          </p:cNvPicPr>
          <p:nvPr/>
        </p:nvPicPr>
        <p:blipFill>
          <a:blip r:embed="rId3"/>
          <a:stretch>
            <a:fillRect/>
          </a:stretch>
        </p:blipFill>
        <p:spPr>
          <a:xfrm>
            <a:off x="1110853" y="6405443"/>
            <a:ext cx="308610" cy="246817"/>
          </a:xfrm>
          <a:prstGeom prst="rect">
            <a:avLst/>
          </a:prstGeom>
        </p:spPr>
      </p:pic>
      <p:sp>
        <p:nvSpPr>
          <p:cNvPr id="26" name="Text 23"/>
          <p:cNvSpPr/>
          <p:nvPr/>
        </p:nvSpPr>
        <p:spPr>
          <a:xfrm>
            <a:off x="1666280" y="6339483"/>
            <a:ext cx="11853267" cy="395049"/>
          </a:xfrm>
          <a:prstGeom prst="rect">
            <a:avLst/>
          </a:prstGeom>
          <a:noFill/>
          <a:ln/>
        </p:spPr>
        <p:txBody>
          <a:bodyPr wrap="none" lIns="0" tIns="0" rIns="0" bIns="0" rtlCol="0" anchor="t"/>
          <a:lstStyle/>
          <a:p>
            <a:pPr marL="0" indent="0" algn="l">
              <a:lnSpc>
                <a:spcPts val="3100"/>
              </a:lnSpc>
              <a:buNone/>
            </a:pPr>
            <a:r>
              <a:rPr lang="en-US" sz="1900" b="1" dirty="0">
                <a:solidFill>
                  <a:srgbClr val="FFFFFF"/>
                </a:solidFill>
                <a:latin typeface="Inter" pitchFamily="34" charset="0"/>
                <a:ea typeface="Inter" pitchFamily="34" charset="-122"/>
                <a:cs typeface="Inter" pitchFamily="34" charset="-120"/>
              </a:rPr>
              <a:t>Action:</a:t>
            </a:r>
            <a:r>
              <a:rPr lang="en-US" sz="1900" dirty="0">
                <a:solidFill>
                  <a:srgbClr val="FFFFFF"/>
                </a:solidFill>
                <a:latin typeface="Inter" pitchFamily="34" charset="0"/>
                <a:ea typeface="Inter" pitchFamily="34" charset="-122"/>
                <a:cs typeface="Inter" pitchFamily="34" charset="-120"/>
              </a:rPr>
              <a:t> Dedicated state-level diagnostic &amp; retention plan</a:t>
            </a:r>
            <a:endParaRPr lang="en-US" sz="1900" dirty="0"/>
          </a:p>
        </p:txBody>
      </p:sp>
      <p:sp>
        <p:nvSpPr>
          <p:cNvPr id="27" name="Rectangle 26">
            <a:extLst>
              <a:ext uri="{FF2B5EF4-FFF2-40B4-BE49-F238E27FC236}">
                <a16:creationId xmlns:a16="http://schemas.microsoft.com/office/drawing/2014/main" id="{99A1D86C-CC6D-94E8-98E3-5BBB2FC5478B}"/>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571631" y="887373"/>
            <a:ext cx="9487138" cy="1040130"/>
          </a:xfrm>
          <a:prstGeom prst="rect">
            <a:avLst/>
          </a:prstGeom>
          <a:noFill/>
          <a:ln/>
        </p:spPr>
        <p:txBody>
          <a:bodyPr wrap="square" lIns="0" tIns="0" rIns="0" bIns="0" rtlCol="0" anchor="t"/>
          <a:lstStyle/>
          <a:p>
            <a:pPr marL="0" indent="0" algn="l">
              <a:lnSpc>
                <a:spcPts val="4050"/>
              </a:lnSpc>
              <a:buNone/>
            </a:pPr>
            <a:r>
              <a:rPr lang="en-US" sz="3250" dirty="0">
                <a:solidFill>
                  <a:srgbClr val="F7F7F8"/>
                </a:solidFill>
                <a:latin typeface="DM Sans Medium" pitchFamily="34" charset="0"/>
                <a:ea typeface="DM Sans Medium" pitchFamily="34" charset="-122"/>
                <a:cs typeface="DM Sans Medium" pitchFamily="34" charset="-120"/>
              </a:rPr>
              <a:t>Service &amp; Product Analysis and Contract &amp; Payment Behaviour</a:t>
            </a:r>
            <a:endParaRPr lang="en-US" sz="3250" dirty="0"/>
          </a:p>
        </p:txBody>
      </p:sp>
      <p:sp>
        <p:nvSpPr>
          <p:cNvPr id="3" name="Text 1"/>
          <p:cNvSpPr/>
          <p:nvPr/>
        </p:nvSpPr>
        <p:spPr>
          <a:xfrm>
            <a:off x="2571631" y="2207895"/>
            <a:ext cx="3610332" cy="416123"/>
          </a:xfrm>
          <a:prstGeom prst="rect">
            <a:avLst/>
          </a:prstGeom>
          <a:noFill/>
          <a:ln/>
        </p:spPr>
        <p:txBody>
          <a:bodyPr wrap="none" lIns="0" tIns="0" rIns="0" bIns="0" rtlCol="0" anchor="t"/>
          <a:lstStyle/>
          <a:p>
            <a:pPr marL="0" indent="0" algn="l">
              <a:lnSpc>
                <a:spcPts val="3250"/>
              </a:lnSpc>
              <a:buNone/>
            </a:pPr>
            <a:r>
              <a:rPr lang="en-US" sz="2600" dirty="0">
                <a:solidFill>
                  <a:srgbClr val="F7F7F8"/>
                </a:solidFill>
                <a:latin typeface="DM Sans Medium" pitchFamily="34" charset="0"/>
                <a:ea typeface="DM Sans Medium" pitchFamily="34" charset="-122"/>
                <a:cs typeface="DM Sans Medium" pitchFamily="34" charset="-120"/>
              </a:rPr>
              <a:t>Churn by Internet Type</a:t>
            </a:r>
            <a:endParaRPr lang="en-US" sz="2600" dirty="0"/>
          </a:p>
        </p:txBody>
      </p:sp>
      <p:pic>
        <p:nvPicPr>
          <p:cNvPr id="4" name="Image 0" descr="preencoded.png"/>
          <p:cNvPicPr>
            <a:picLocks noChangeAspect="1"/>
          </p:cNvPicPr>
          <p:nvPr/>
        </p:nvPicPr>
        <p:blipFill>
          <a:blip r:embed="rId3"/>
          <a:stretch>
            <a:fillRect/>
          </a:stretch>
        </p:blipFill>
        <p:spPr>
          <a:xfrm>
            <a:off x="2571631" y="2750225"/>
            <a:ext cx="4540568" cy="2345769"/>
          </a:xfrm>
          <a:prstGeom prst="rect">
            <a:avLst/>
          </a:prstGeom>
        </p:spPr>
      </p:pic>
      <p:sp>
        <p:nvSpPr>
          <p:cNvPr id="5" name="Shape 2"/>
          <p:cNvSpPr/>
          <p:nvPr/>
        </p:nvSpPr>
        <p:spPr>
          <a:xfrm>
            <a:off x="2890718" y="5126474"/>
            <a:ext cx="166330" cy="166330"/>
          </a:xfrm>
          <a:prstGeom prst="roundRect">
            <a:avLst>
              <a:gd name="adj" fmla="val 10995"/>
            </a:avLst>
          </a:prstGeom>
          <a:solidFill>
            <a:srgbClr val="110745"/>
          </a:solidFill>
          <a:ln/>
        </p:spPr>
      </p:sp>
      <p:sp>
        <p:nvSpPr>
          <p:cNvPr id="6" name="Text 3"/>
          <p:cNvSpPr/>
          <p:nvPr/>
        </p:nvSpPr>
        <p:spPr>
          <a:xfrm>
            <a:off x="3118009" y="5126474"/>
            <a:ext cx="865465" cy="166449"/>
          </a:xfrm>
          <a:prstGeom prst="rect">
            <a:avLst/>
          </a:prstGeom>
          <a:noFill/>
          <a:ln/>
        </p:spPr>
        <p:txBody>
          <a:bodyPr wrap="none" lIns="0" tIns="0" rIns="0" bIns="0" rtlCol="0" anchor="t"/>
          <a:lstStyle/>
          <a:p>
            <a:pPr marL="0" indent="0" algn="l">
              <a:lnSpc>
                <a:spcPts val="1300"/>
              </a:lnSpc>
              <a:buNone/>
            </a:pPr>
            <a:r>
              <a:rPr lang="en-US" sz="1300" dirty="0">
                <a:solidFill>
                  <a:srgbClr val="D6D9D7"/>
                </a:solidFill>
                <a:latin typeface="Inter" pitchFamily="34" charset="0"/>
                <a:ea typeface="Inter" pitchFamily="34" charset="-122"/>
                <a:cs typeface="Inter" pitchFamily="34" charset="-120"/>
              </a:rPr>
              <a:t>Fiber Optic</a:t>
            </a:r>
            <a:endParaRPr lang="en-US" sz="1300" dirty="0"/>
          </a:p>
        </p:txBody>
      </p:sp>
      <p:sp>
        <p:nvSpPr>
          <p:cNvPr id="7" name="Shape 4"/>
          <p:cNvSpPr/>
          <p:nvPr/>
        </p:nvSpPr>
        <p:spPr>
          <a:xfrm>
            <a:off x="4501158" y="5126474"/>
            <a:ext cx="166330" cy="166330"/>
          </a:xfrm>
          <a:prstGeom prst="roundRect">
            <a:avLst>
              <a:gd name="adj" fmla="val 10995"/>
            </a:avLst>
          </a:prstGeom>
          <a:solidFill>
            <a:srgbClr val="3014C1"/>
          </a:solidFill>
          <a:ln/>
        </p:spPr>
      </p:sp>
      <p:sp>
        <p:nvSpPr>
          <p:cNvPr id="8" name="Text 5"/>
          <p:cNvSpPr/>
          <p:nvPr/>
        </p:nvSpPr>
        <p:spPr>
          <a:xfrm>
            <a:off x="4728448" y="5126474"/>
            <a:ext cx="454104" cy="166449"/>
          </a:xfrm>
          <a:prstGeom prst="rect">
            <a:avLst/>
          </a:prstGeom>
          <a:noFill/>
          <a:ln/>
        </p:spPr>
        <p:txBody>
          <a:bodyPr wrap="none" lIns="0" tIns="0" rIns="0" bIns="0" rtlCol="0" anchor="t"/>
          <a:lstStyle/>
          <a:p>
            <a:pPr marL="0" indent="0" algn="l">
              <a:lnSpc>
                <a:spcPts val="1300"/>
              </a:lnSpc>
              <a:buNone/>
            </a:pPr>
            <a:r>
              <a:rPr lang="en-US" sz="1300" dirty="0">
                <a:solidFill>
                  <a:srgbClr val="D6D9D7"/>
                </a:solidFill>
                <a:latin typeface="Inter" pitchFamily="34" charset="0"/>
                <a:ea typeface="Inter" pitchFamily="34" charset="-122"/>
                <a:cs typeface="Inter" pitchFamily="34" charset="-120"/>
              </a:rPr>
              <a:t>Cable</a:t>
            </a:r>
            <a:endParaRPr lang="en-US" sz="1300" dirty="0"/>
          </a:p>
        </p:txBody>
      </p:sp>
      <p:sp>
        <p:nvSpPr>
          <p:cNvPr id="9" name="Shape 6"/>
          <p:cNvSpPr/>
          <p:nvPr/>
        </p:nvSpPr>
        <p:spPr>
          <a:xfrm>
            <a:off x="5700236" y="5126474"/>
            <a:ext cx="166330" cy="166330"/>
          </a:xfrm>
          <a:prstGeom prst="roundRect">
            <a:avLst>
              <a:gd name="adj" fmla="val 10995"/>
            </a:avLst>
          </a:prstGeom>
          <a:solidFill>
            <a:srgbClr val="826DF0"/>
          </a:solidFill>
          <a:ln/>
        </p:spPr>
      </p:sp>
      <p:sp>
        <p:nvSpPr>
          <p:cNvPr id="10" name="Text 7"/>
          <p:cNvSpPr/>
          <p:nvPr/>
        </p:nvSpPr>
        <p:spPr>
          <a:xfrm>
            <a:off x="5927527" y="5126474"/>
            <a:ext cx="320873" cy="166449"/>
          </a:xfrm>
          <a:prstGeom prst="rect">
            <a:avLst/>
          </a:prstGeom>
          <a:noFill/>
          <a:ln/>
        </p:spPr>
        <p:txBody>
          <a:bodyPr wrap="none" lIns="0" tIns="0" rIns="0" bIns="0" rtlCol="0" anchor="t"/>
          <a:lstStyle/>
          <a:p>
            <a:pPr marL="0" indent="0" algn="l">
              <a:lnSpc>
                <a:spcPts val="1300"/>
              </a:lnSpc>
              <a:buNone/>
            </a:pPr>
            <a:r>
              <a:rPr lang="en-US" sz="1300" dirty="0">
                <a:solidFill>
                  <a:srgbClr val="D6D9D7"/>
                </a:solidFill>
                <a:latin typeface="Inter" pitchFamily="34" charset="0"/>
                <a:ea typeface="Inter" pitchFamily="34" charset="-122"/>
                <a:cs typeface="Inter" pitchFamily="34" charset="-120"/>
              </a:rPr>
              <a:t>DSL</a:t>
            </a:r>
            <a:endParaRPr lang="en-US" sz="1300" dirty="0"/>
          </a:p>
        </p:txBody>
      </p:sp>
      <p:sp>
        <p:nvSpPr>
          <p:cNvPr id="11" name="Text 8"/>
          <p:cNvSpPr/>
          <p:nvPr/>
        </p:nvSpPr>
        <p:spPr>
          <a:xfrm>
            <a:off x="2571631" y="5419130"/>
            <a:ext cx="3328749" cy="416123"/>
          </a:xfrm>
          <a:prstGeom prst="rect">
            <a:avLst/>
          </a:prstGeom>
          <a:noFill/>
          <a:ln/>
        </p:spPr>
        <p:txBody>
          <a:bodyPr wrap="none" lIns="0" tIns="0" rIns="0" bIns="0" rtlCol="0" anchor="t"/>
          <a:lstStyle/>
          <a:p>
            <a:pPr marL="0" indent="0" algn="l">
              <a:lnSpc>
                <a:spcPts val="3250"/>
              </a:lnSpc>
              <a:buNone/>
            </a:pPr>
            <a:r>
              <a:rPr lang="en-US" sz="2600" dirty="0">
                <a:solidFill>
                  <a:srgbClr val="F7F7F8"/>
                </a:solidFill>
                <a:latin typeface="DM Sans Medium" pitchFamily="34" charset="0"/>
                <a:ea typeface="DM Sans Medium" pitchFamily="34" charset="-122"/>
                <a:cs typeface="DM Sans Medium" pitchFamily="34" charset="-120"/>
              </a:rPr>
              <a:t>Service Adoption</a:t>
            </a:r>
            <a:endParaRPr lang="en-US" sz="2600" dirty="0"/>
          </a:p>
        </p:txBody>
      </p:sp>
      <p:sp>
        <p:nvSpPr>
          <p:cNvPr id="12" name="Text 9"/>
          <p:cNvSpPr/>
          <p:nvPr/>
        </p:nvSpPr>
        <p:spPr>
          <a:xfrm>
            <a:off x="2571631" y="5947410"/>
            <a:ext cx="4540568" cy="445839"/>
          </a:xfrm>
          <a:prstGeom prst="rect">
            <a:avLst/>
          </a:prstGeom>
          <a:noFill/>
          <a:ln/>
        </p:spPr>
        <p:txBody>
          <a:bodyPr wrap="square" lIns="0" tIns="0" rIns="0" bIns="0" rtlCol="0" anchor="t"/>
          <a:lstStyle/>
          <a:p>
            <a:pPr marL="342900" indent="-342900" algn="l">
              <a:lnSpc>
                <a:spcPts val="1750"/>
              </a:lnSpc>
              <a:buSzPct val="100000"/>
              <a:buChar char="•"/>
            </a:pPr>
            <a:r>
              <a:rPr lang="en-US" sz="1300" dirty="0">
                <a:solidFill>
                  <a:srgbClr val="D6D9D7"/>
                </a:solidFill>
                <a:latin typeface="Inter" pitchFamily="34" charset="0"/>
                <a:ea typeface="Inter" pitchFamily="34" charset="-122"/>
                <a:cs typeface="Inter" pitchFamily="34" charset="-120"/>
              </a:rPr>
              <a:t>Online Security 15.4%</a:t>
            </a:r>
            <a:endParaRPr lang="en-US" sz="1300" dirty="0"/>
          </a:p>
          <a:p>
            <a:pPr marL="342900" indent="-342900" algn="l">
              <a:lnSpc>
                <a:spcPts val="1750"/>
              </a:lnSpc>
              <a:buSzPct val="100000"/>
              <a:buChar char="•"/>
            </a:pPr>
            <a:r>
              <a:rPr lang="en-US" sz="1300" dirty="0">
                <a:solidFill>
                  <a:srgbClr val="D6D9D7"/>
                </a:solidFill>
                <a:latin typeface="Inter" pitchFamily="34" charset="0"/>
                <a:ea typeface="Inter" pitchFamily="34" charset="-122"/>
                <a:cs typeface="Inter" pitchFamily="34" charset="-120"/>
              </a:rPr>
              <a:t>Premium Support 16.5%</a:t>
            </a:r>
            <a:endParaRPr lang="en-US" sz="1300" dirty="0"/>
          </a:p>
        </p:txBody>
      </p:sp>
      <p:sp>
        <p:nvSpPr>
          <p:cNvPr id="13" name="Text 10"/>
          <p:cNvSpPr/>
          <p:nvPr/>
        </p:nvSpPr>
        <p:spPr>
          <a:xfrm>
            <a:off x="2571631" y="6494214"/>
            <a:ext cx="4540568" cy="445770"/>
          </a:xfrm>
          <a:prstGeom prst="rect">
            <a:avLst/>
          </a:prstGeom>
          <a:noFill/>
          <a:ln/>
        </p:spPr>
        <p:txBody>
          <a:bodyPr wrap="square" lIns="0" tIns="0" rIns="0" bIns="0" rtlCol="0" anchor="t"/>
          <a:lstStyle/>
          <a:p>
            <a:pPr marL="0" indent="0" algn="l">
              <a:lnSpc>
                <a:spcPts val="1750"/>
              </a:lnSpc>
              <a:buNone/>
            </a:pPr>
            <a:r>
              <a:rPr lang="en-US" sz="1300" b="1" dirty="0">
                <a:solidFill>
                  <a:srgbClr val="D6D9D7"/>
                </a:solidFill>
                <a:latin typeface="Inter" pitchFamily="34" charset="0"/>
                <a:ea typeface="Inter" pitchFamily="34" charset="-122"/>
                <a:cs typeface="Inter" pitchFamily="34" charset="-120"/>
              </a:rPr>
              <a:t>Retention Gap:</a:t>
            </a:r>
            <a:r>
              <a:rPr lang="en-US" sz="1300" dirty="0">
                <a:solidFill>
                  <a:srgbClr val="D6D9D7"/>
                </a:solidFill>
                <a:latin typeface="Inter" pitchFamily="34" charset="0"/>
                <a:ea typeface="Inter" pitchFamily="34" charset="-122"/>
                <a:cs typeface="Inter" pitchFamily="34" charset="-120"/>
              </a:rPr>
              <a:t> Low adoption of retention-driving services</a:t>
            </a:r>
            <a:endParaRPr lang="en-US" sz="1300" dirty="0"/>
          </a:p>
        </p:txBody>
      </p:sp>
      <p:sp>
        <p:nvSpPr>
          <p:cNvPr id="14" name="Text 11"/>
          <p:cNvSpPr/>
          <p:nvPr/>
        </p:nvSpPr>
        <p:spPr>
          <a:xfrm>
            <a:off x="7525822" y="2207895"/>
            <a:ext cx="3328749" cy="416123"/>
          </a:xfrm>
          <a:prstGeom prst="rect">
            <a:avLst/>
          </a:prstGeom>
          <a:noFill/>
          <a:ln/>
        </p:spPr>
        <p:txBody>
          <a:bodyPr wrap="none" lIns="0" tIns="0" rIns="0" bIns="0" rtlCol="0" anchor="t"/>
          <a:lstStyle/>
          <a:p>
            <a:pPr marL="0" indent="0" algn="l">
              <a:lnSpc>
                <a:spcPts val="3250"/>
              </a:lnSpc>
              <a:buNone/>
            </a:pPr>
            <a:r>
              <a:rPr lang="en-US" sz="2600" dirty="0">
                <a:solidFill>
                  <a:srgbClr val="F7F7F8"/>
                </a:solidFill>
                <a:latin typeface="DM Sans Medium" pitchFamily="34" charset="0"/>
                <a:ea typeface="DM Sans Medium" pitchFamily="34" charset="-122"/>
                <a:cs typeface="DM Sans Medium" pitchFamily="34" charset="-120"/>
              </a:rPr>
              <a:t>Churn by Contract</a:t>
            </a:r>
            <a:endParaRPr lang="en-US" sz="2600" dirty="0"/>
          </a:p>
        </p:txBody>
      </p:sp>
      <p:pic>
        <p:nvPicPr>
          <p:cNvPr id="15" name="Image 1" descr="preencoded.png"/>
          <p:cNvPicPr>
            <a:picLocks noChangeAspect="1"/>
          </p:cNvPicPr>
          <p:nvPr/>
        </p:nvPicPr>
        <p:blipFill>
          <a:blip r:embed="rId4"/>
          <a:stretch>
            <a:fillRect/>
          </a:stretch>
        </p:blipFill>
        <p:spPr>
          <a:xfrm>
            <a:off x="7525822" y="2750225"/>
            <a:ext cx="4540568" cy="2542699"/>
          </a:xfrm>
          <a:prstGeom prst="rect">
            <a:avLst/>
          </a:prstGeom>
        </p:spPr>
      </p:pic>
      <p:sp>
        <p:nvSpPr>
          <p:cNvPr id="16" name="Text 12"/>
          <p:cNvSpPr/>
          <p:nvPr/>
        </p:nvSpPr>
        <p:spPr>
          <a:xfrm>
            <a:off x="7525822" y="5419130"/>
            <a:ext cx="4194096" cy="416123"/>
          </a:xfrm>
          <a:prstGeom prst="rect">
            <a:avLst/>
          </a:prstGeom>
          <a:noFill/>
          <a:ln/>
        </p:spPr>
        <p:txBody>
          <a:bodyPr wrap="none" lIns="0" tIns="0" rIns="0" bIns="0" rtlCol="0" anchor="t"/>
          <a:lstStyle/>
          <a:p>
            <a:pPr marL="0" indent="0" algn="l">
              <a:lnSpc>
                <a:spcPts val="3250"/>
              </a:lnSpc>
              <a:buNone/>
            </a:pPr>
            <a:r>
              <a:rPr lang="en-US" sz="2600" dirty="0">
                <a:solidFill>
                  <a:srgbClr val="F7F7F8"/>
                </a:solidFill>
                <a:latin typeface="DM Sans Medium" pitchFamily="34" charset="0"/>
                <a:ea typeface="DM Sans Medium" pitchFamily="34" charset="-122"/>
                <a:cs typeface="DM Sans Medium" pitchFamily="34" charset="-120"/>
              </a:rPr>
              <a:t>Churn by Payment Method</a:t>
            </a:r>
            <a:endParaRPr lang="en-US" sz="2600" dirty="0"/>
          </a:p>
        </p:txBody>
      </p:sp>
      <p:sp>
        <p:nvSpPr>
          <p:cNvPr id="17" name="Text 13"/>
          <p:cNvSpPr/>
          <p:nvPr/>
        </p:nvSpPr>
        <p:spPr>
          <a:xfrm>
            <a:off x="7525822" y="5947410"/>
            <a:ext cx="4540568" cy="668758"/>
          </a:xfrm>
          <a:prstGeom prst="rect">
            <a:avLst/>
          </a:prstGeom>
          <a:noFill/>
          <a:ln/>
        </p:spPr>
        <p:txBody>
          <a:bodyPr wrap="square" lIns="0" tIns="0" rIns="0" bIns="0" rtlCol="0" anchor="t"/>
          <a:lstStyle/>
          <a:p>
            <a:pPr marL="342900" indent="-342900" algn="l">
              <a:lnSpc>
                <a:spcPts val="1750"/>
              </a:lnSpc>
              <a:buSzPct val="100000"/>
              <a:buChar char="•"/>
            </a:pPr>
            <a:r>
              <a:rPr lang="en-US" sz="1300" dirty="0">
                <a:solidFill>
                  <a:srgbClr val="D6D9D7"/>
                </a:solidFill>
                <a:latin typeface="Inter" pitchFamily="34" charset="0"/>
                <a:ea typeface="Inter" pitchFamily="34" charset="-122"/>
                <a:cs typeface="Inter" pitchFamily="34" charset="-120"/>
              </a:rPr>
              <a:t>Mailed Check – 38%</a:t>
            </a:r>
            <a:endParaRPr lang="en-US" sz="1300" dirty="0"/>
          </a:p>
          <a:p>
            <a:pPr marL="342900" indent="-342900" algn="l">
              <a:lnSpc>
                <a:spcPts val="1750"/>
              </a:lnSpc>
              <a:buSzPct val="100000"/>
              <a:buChar char="•"/>
            </a:pPr>
            <a:r>
              <a:rPr lang="en-US" sz="1300" dirty="0">
                <a:solidFill>
                  <a:srgbClr val="D6D9D7"/>
                </a:solidFill>
                <a:latin typeface="Inter" pitchFamily="34" charset="0"/>
                <a:ea typeface="Inter" pitchFamily="34" charset="-122"/>
                <a:cs typeface="Inter" pitchFamily="34" charset="-120"/>
              </a:rPr>
              <a:t>Bank Withdrawal – 34%</a:t>
            </a:r>
            <a:endParaRPr lang="en-US" sz="1300" dirty="0"/>
          </a:p>
          <a:p>
            <a:pPr marL="342900" indent="-342900" algn="l">
              <a:lnSpc>
                <a:spcPts val="1750"/>
              </a:lnSpc>
              <a:buSzPct val="100000"/>
              <a:buChar char="•"/>
            </a:pPr>
            <a:r>
              <a:rPr lang="en-US" sz="1300" dirty="0">
                <a:solidFill>
                  <a:srgbClr val="D6D9D7"/>
                </a:solidFill>
                <a:latin typeface="Inter" pitchFamily="34" charset="0"/>
                <a:ea typeface="Inter" pitchFamily="34" charset="-122"/>
                <a:cs typeface="Inter" pitchFamily="34" charset="-120"/>
              </a:rPr>
              <a:t>Credit Card – 15%</a:t>
            </a:r>
            <a:endParaRPr lang="en-US" sz="1300" dirty="0"/>
          </a:p>
        </p:txBody>
      </p:sp>
      <p:sp>
        <p:nvSpPr>
          <p:cNvPr id="18" name="Text 14"/>
          <p:cNvSpPr/>
          <p:nvPr/>
        </p:nvSpPr>
        <p:spPr>
          <a:xfrm>
            <a:off x="7525822" y="6678030"/>
            <a:ext cx="4540568" cy="445770"/>
          </a:xfrm>
          <a:prstGeom prst="rect">
            <a:avLst/>
          </a:prstGeom>
          <a:noFill/>
          <a:ln/>
        </p:spPr>
        <p:txBody>
          <a:bodyPr wrap="square" lIns="0" tIns="0" rIns="0" bIns="0" rtlCol="0" anchor="t"/>
          <a:lstStyle/>
          <a:p>
            <a:pPr marL="0" indent="0" algn="l">
              <a:lnSpc>
                <a:spcPts val="1750"/>
              </a:lnSpc>
              <a:buNone/>
            </a:pPr>
            <a:r>
              <a:rPr lang="en-US" sz="1300" b="1" dirty="0">
                <a:solidFill>
                  <a:srgbClr val="D6D9D7"/>
                </a:solidFill>
                <a:latin typeface="Inter" pitchFamily="34" charset="0"/>
                <a:ea typeface="Inter" pitchFamily="34" charset="-122"/>
                <a:cs typeface="Inter" pitchFamily="34" charset="-120"/>
              </a:rPr>
              <a:t>Insight:</a:t>
            </a:r>
            <a:r>
              <a:rPr lang="en-US" sz="1300" dirty="0">
                <a:solidFill>
                  <a:srgbClr val="D6D9D7"/>
                </a:solidFill>
                <a:latin typeface="Inter" pitchFamily="34" charset="0"/>
                <a:ea typeface="Inter" pitchFamily="34" charset="-122"/>
                <a:cs typeface="Inter" pitchFamily="34" charset="-120"/>
              </a:rPr>
              <a:t> Reduce friction and incentivise commitment and digital payments.</a:t>
            </a:r>
            <a:endParaRPr lang="en-US" sz="1300" dirty="0"/>
          </a:p>
        </p:txBody>
      </p:sp>
      <p:sp>
        <p:nvSpPr>
          <p:cNvPr id="19" name="Rectangle 18">
            <a:extLst>
              <a:ext uri="{FF2B5EF4-FFF2-40B4-BE49-F238E27FC236}">
                <a16:creationId xmlns:a16="http://schemas.microsoft.com/office/drawing/2014/main" id="{5AD36BA1-6400-C402-6424-1081AFA33C27}"/>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97022" y="339447"/>
            <a:ext cx="7036237" cy="771525"/>
          </a:xfrm>
          <a:prstGeom prst="rect">
            <a:avLst/>
          </a:prstGeom>
          <a:noFill/>
          <a:ln/>
        </p:spPr>
        <p:txBody>
          <a:bodyPr wrap="square" lIns="0" tIns="0" rIns="0" bIns="0" rtlCol="0" anchor="t"/>
          <a:lstStyle/>
          <a:p>
            <a:pPr marL="0" indent="0" algn="l">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Recommendations &amp; Action Plan and Implementation Roadmap</a:t>
            </a:r>
            <a:endParaRPr lang="en-US" sz="2400" dirty="0"/>
          </a:p>
        </p:txBody>
      </p:sp>
      <p:sp>
        <p:nvSpPr>
          <p:cNvPr id="3" name="Text 1"/>
          <p:cNvSpPr/>
          <p:nvPr/>
        </p:nvSpPr>
        <p:spPr>
          <a:xfrm>
            <a:off x="3797022" y="1135618"/>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F7F7F8"/>
                </a:solidFill>
                <a:latin typeface="DM Sans Medium" pitchFamily="34" charset="0"/>
                <a:ea typeface="DM Sans Medium" pitchFamily="34" charset="-122"/>
                <a:cs typeface="DM Sans Medium" pitchFamily="34" charset="-120"/>
              </a:rPr>
              <a:t>Priority</a:t>
            </a:r>
            <a:endParaRPr lang="en-US" sz="1900" dirty="0"/>
          </a:p>
        </p:txBody>
      </p:sp>
      <p:sp>
        <p:nvSpPr>
          <p:cNvPr id="4" name="Shape 2"/>
          <p:cNvSpPr/>
          <p:nvPr/>
        </p:nvSpPr>
        <p:spPr>
          <a:xfrm>
            <a:off x="3797022" y="1544360"/>
            <a:ext cx="1187768" cy="192405"/>
          </a:xfrm>
          <a:prstGeom prst="roundRect">
            <a:avLst>
              <a:gd name="adj" fmla="val 7699"/>
            </a:avLst>
          </a:prstGeom>
          <a:solidFill>
            <a:srgbClr val="110745"/>
          </a:solidFill>
          <a:ln/>
        </p:spPr>
      </p:sp>
      <p:sp>
        <p:nvSpPr>
          <p:cNvPr id="5" name="Text 3"/>
          <p:cNvSpPr/>
          <p:nvPr/>
        </p:nvSpPr>
        <p:spPr>
          <a:xfrm>
            <a:off x="3871079" y="1581388"/>
            <a:ext cx="1039654" cy="118348"/>
          </a:xfrm>
          <a:prstGeom prst="rect">
            <a:avLst/>
          </a:prstGeom>
          <a:noFill/>
          <a:ln/>
        </p:spPr>
        <p:txBody>
          <a:bodyPr wrap="none" lIns="0" tIns="0" rIns="0" bIns="0" rtlCol="0" anchor="t"/>
          <a:lstStyle/>
          <a:p>
            <a:pPr marL="0" indent="0" algn="l">
              <a:lnSpc>
                <a:spcPts val="900"/>
              </a:lnSpc>
              <a:buNone/>
            </a:pPr>
            <a:r>
              <a:rPr lang="en-US" sz="750" dirty="0">
                <a:solidFill>
                  <a:srgbClr val="000000"/>
                </a:solidFill>
                <a:latin typeface="Inter" pitchFamily="34" charset="0"/>
                <a:ea typeface="Inter" pitchFamily="34" charset="-122"/>
                <a:cs typeface="Inter" pitchFamily="34" charset="-120"/>
              </a:rPr>
              <a:t>🔴</a:t>
            </a:r>
            <a:r>
              <a:rPr lang="en-US" sz="750" dirty="0">
                <a:solidFill>
                  <a:srgbClr val="D6D9D7"/>
                </a:solidFill>
                <a:latin typeface="Inter" pitchFamily="34" charset="0"/>
                <a:ea typeface="Inter" pitchFamily="34" charset="-122"/>
                <a:cs typeface="Inter" pitchFamily="34" charset="-120"/>
              </a:rPr>
              <a:t> Critical (7 days)</a:t>
            </a:r>
            <a:endParaRPr lang="en-US" sz="750" dirty="0"/>
          </a:p>
        </p:txBody>
      </p:sp>
      <p:sp>
        <p:nvSpPr>
          <p:cNvPr id="6" name="Shape 4"/>
          <p:cNvSpPr/>
          <p:nvPr/>
        </p:nvSpPr>
        <p:spPr>
          <a:xfrm>
            <a:off x="5046464" y="1536740"/>
            <a:ext cx="1070729" cy="207645"/>
          </a:xfrm>
          <a:prstGeom prst="roundRect">
            <a:avLst>
              <a:gd name="adj" fmla="val 7134"/>
            </a:avLst>
          </a:prstGeom>
          <a:noFill/>
          <a:ln w="7620">
            <a:solidFill>
              <a:srgbClr val="AC9EF5"/>
            </a:solidFill>
            <a:prstDash val="solid"/>
          </a:ln>
        </p:spPr>
      </p:sp>
      <p:sp>
        <p:nvSpPr>
          <p:cNvPr id="7" name="Text 5"/>
          <p:cNvSpPr/>
          <p:nvPr/>
        </p:nvSpPr>
        <p:spPr>
          <a:xfrm>
            <a:off x="5128141" y="1581388"/>
            <a:ext cx="907375" cy="118348"/>
          </a:xfrm>
          <a:prstGeom prst="rect">
            <a:avLst/>
          </a:prstGeom>
          <a:noFill/>
          <a:ln/>
        </p:spPr>
        <p:txBody>
          <a:bodyPr wrap="none" lIns="0" tIns="0" rIns="0" bIns="0" rtlCol="0" anchor="t"/>
          <a:lstStyle/>
          <a:p>
            <a:pPr marL="0" indent="0" algn="l">
              <a:lnSpc>
                <a:spcPts val="900"/>
              </a:lnSpc>
              <a:buNone/>
            </a:pPr>
            <a:r>
              <a:rPr lang="en-US" sz="750" dirty="0">
                <a:solidFill>
                  <a:srgbClr val="000000"/>
                </a:solidFill>
                <a:latin typeface="Inter" pitchFamily="34" charset="0"/>
                <a:ea typeface="Inter" pitchFamily="34" charset="-122"/>
                <a:cs typeface="Inter" pitchFamily="34" charset="-120"/>
              </a:rPr>
              <a:t>🟡</a:t>
            </a:r>
            <a:r>
              <a:rPr lang="en-US" sz="750" dirty="0">
                <a:solidFill>
                  <a:srgbClr val="AC9EF5"/>
                </a:solidFill>
                <a:latin typeface="Inter" pitchFamily="34" charset="0"/>
                <a:ea typeface="Inter" pitchFamily="34" charset="-122"/>
                <a:cs typeface="Inter" pitchFamily="34" charset="-120"/>
              </a:rPr>
              <a:t> High (30 days)</a:t>
            </a:r>
            <a:endParaRPr lang="en-US" sz="750" dirty="0"/>
          </a:p>
        </p:txBody>
      </p:sp>
      <p:sp>
        <p:nvSpPr>
          <p:cNvPr id="8" name="Text 6"/>
          <p:cNvSpPr/>
          <p:nvPr/>
        </p:nvSpPr>
        <p:spPr>
          <a:xfrm>
            <a:off x="6178868" y="1581388"/>
            <a:ext cx="1298138" cy="118348"/>
          </a:xfrm>
          <a:prstGeom prst="rect">
            <a:avLst/>
          </a:prstGeom>
          <a:noFill/>
          <a:ln/>
        </p:spPr>
        <p:txBody>
          <a:bodyPr wrap="none" lIns="0" tIns="0" rIns="0" bIns="0" rtlCol="0" anchor="t"/>
          <a:lstStyle/>
          <a:p>
            <a:pPr marL="0" indent="0" algn="l">
              <a:lnSpc>
                <a:spcPts val="900"/>
              </a:lnSpc>
              <a:buNone/>
            </a:pPr>
            <a:r>
              <a:rPr lang="en-US" sz="750" dirty="0">
                <a:solidFill>
                  <a:srgbClr val="000000"/>
                </a:solidFill>
                <a:latin typeface="Inter" pitchFamily="34" charset="0"/>
                <a:ea typeface="Inter" pitchFamily="34" charset="-122"/>
                <a:cs typeface="Inter" pitchFamily="34" charset="-120"/>
              </a:rPr>
              <a:t>🟢</a:t>
            </a:r>
            <a:r>
              <a:rPr lang="en-US" sz="750" dirty="0">
                <a:solidFill>
                  <a:srgbClr val="AC9EF5"/>
                </a:solidFill>
                <a:latin typeface="Inter" pitchFamily="34" charset="0"/>
                <a:ea typeface="Inter" pitchFamily="34" charset="-122"/>
                <a:cs typeface="Inter" pitchFamily="34" charset="-120"/>
              </a:rPr>
              <a:t> Medium (3–6 months)</a:t>
            </a:r>
            <a:endParaRPr lang="en-US" sz="750" dirty="0"/>
          </a:p>
        </p:txBody>
      </p:sp>
      <p:sp>
        <p:nvSpPr>
          <p:cNvPr id="9" name="Text 7"/>
          <p:cNvSpPr/>
          <p:nvPr/>
        </p:nvSpPr>
        <p:spPr>
          <a:xfrm>
            <a:off x="3797022" y="1769031"/>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F7F7F8"/>
                </a:solidFill>
                <a:latin typeface="DM Sans Medium" pitchFamily="34" charset="0"/>
                <a:ea typeface="DM Sans Medium" pitchFamily="34" charset="-122"/>
                <a:cs typeface="DM Sans Medium" pitchFamily="34" charset="-120"/>
              </a:rPr>
              <a:t>Key Actions</a:t>
            </a:r>
            <a:endParaRPr lang="en-US" sz="1900" dirty="0"/>
          </a:p>
        </p:txBody>
      </p:sp>
      <p:sp>
        <p:nvSpPr>
          <p:cNvPr id="10" name="Shape 8"/>
          <p:cNvSpPr/>
          <p:nvPr/>
        </p:nvSpPr>
        <p:spPr>
          <a:xfrm>
            <a:off x="3797022" y="2355294"/>
            <a:ext cx="1712714" cy="832961"/>
          </a:xfrm>
          <a:prstGeom prst="roundRect">
            <a:avLst>
              <a:gd name="adj" fmla="val 8782"/>
            </a:avLst>
          </a:prstGeom>
          <a:solidFill>
            <a:srgbClr val="2D3133"/>
          </a:solidFill>
          <a:ln/>
        </p:spPr>
      </p:sp>
      <p:sp>
        <p:nvSpPr>
          <p:cNvPr id="11" name="Shape 9"/>
          <p:cNvSpPr/>
          <p:nvPr/>
        </p:nvSpPr>
        <p:spPr>
          <a:xfrm>
            <a:off x="3797022" y="2340054"/>
            <a:ext cx="1712714" cy="60960"/>
          </a:xfrm>
          <a:prstGeom prst="roundRect">
            <a:avLst>
              <a:gd name="adj" fmla="val 30375"/>
            </a:avLst>
          </a:prstGeom>
          <a:solidFill>
            <a:srgbClr val="AC9EF5"/>
          </a:solidFill>
          <a:ln/>
        </p:spPr>
      </p:sp>
      <p:sp>
        <p:nvSpPr>
          <p:cNvPr id="12" name="Shape 10"/>
          <p:cNvSpPr/>
          <p:nvPr/>
        </p:nvSpPr>
        <p:spPr>
          <a:xfrm>
            <a:off x="4468178" y="2170152"/>
            <a:ext cx="370284" cy="370284"/>
          </a:xfrm>
          <a:prstGeom prst="roundRect">
            <a:avLst>
              <a:gd name="adj" fmla="val 246946"/>
            </a:avLst>
          </a:prstGeom>
          <a:solidFill>
            <a:srgbClr val="AC9EF5"/>
          </a:solidFill>
          <a:ln/>
        </p:spPr>
      </p:sp>
      <p:sp>
        <p:nvSpPr>
          <p:cNvPr id="13" name="Text 11"/>
          <p:cNvSpPr/>
          <p:nvPr/>
        </p:nvSpPr>
        <p:spPr>
          <a:xfrm>
            <a:off x="4579263" y="2262664"/>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1</a:t>
            </a:r>
            <a:endParaRPr lang="en-US" sz="1150" dirty="0"/>
          </a:p>
        </p:txBody>
      </p:sp>
      <p:sp>
        <p:nvSpPr>
          <p:cNvPr id="14" name="Text 12"/>
          <p:cNvSpPr/>
          <p:nvPr/>
        </p:nvSpPr>
        <p:spPr>
          <a:xfrm>
            <a:off x="3935611" y="2663904"/>
            <a:ext cx="1435537" cy="385763"/>
          </a:xfrm>
          <a:prstGeom prst="rect">
            <a:avLst/>
          </a:prstGeom>
          <a:noFill/>
          <a:ln/>
        </p:spPr>
        <p:txBody>
          <a:bodyPr wrap="squar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Contact predicted churners</a:t>
            </a:r>
            <a:endParaRPr lang="en-US" sz="1200" dirty="0"/>
          </a:p>
        </p:txBody>
      </p:sp>
      <p:sp>
        <p:nvSpPr>
          <p:cNvPr id="15" name="Shape 13"/>
          <p:cNvSpPr/>
          <p:nvPr/>
        </p:nvSpPr>
        <p:spPr>
          <a:xfrm>
            <a:off x="5571411" y="2355294"/>
            <a:ext cx="1712833" cy="832961"/>
          </a:xfrm>
          <a:prstGeom prst="roundRect">
            <a:avLst>
              <a:gd name="adj" fmla="val 8782"/>
            </a:avLst>
          </a:prstGeom>
          <a:solidFill>
            <a:srgbClr val="2D3133"/>
          </a:solidFill>
          <a:ln/>
        </p:spPr>
      </p:sp>
      <p:sp>
        <p:nvSpPr>
          <p:cNvPr id="16" name="Shape 14"/>
          <p:cNvSpPr/>
          <p:nvPr/>
        </p:nvSpPr>
        <p:spPr>
          <a:xfrm>
            <a:off x="5571411" y="2340054"/>
            <a:ext cx="1712833" cy="60960"/>
          </a:xfrm>
          <a:prstGeom prst="roundRect">
            <a:avLst>
              <a:gd name="adj" fmla="val 30375"/>
            </a:avLst>
          </a:prstGeom>
          <a:solidFill>
            <a:srgbClr val="AC9EF5"/>
          </a:solidFill>
          <a:ln/>
        </p:spPr>
      </p:sp>
      <p:sp>
        <p:nvSpPr>
          <p:cNvPr id="17" name="Shape 15"/>
          <p:cNvSpPr/>
          <p:nvPr/>
        </p:nvSpPr>
        <p:spPr>
          <a:xfrm>
            <a:off x="6242685" y="2170152"/>
            <a:ext cx="370284" cy="370284"/>
          </a:xfrm>
          <a:prstGeom prst="roundRect">
            <a:avLst>
              <a:gd name="adj" fmla="val 246946"/>
            </a:avLst>
          </a:prstGeom>
          <a:solidFill>
            <a:srgbClr val="AC9EF5"/>
          </a:solidFill>
          <a:ln/>
        </p:spPr>
      </p:sp>
      <p:sp>
        <p:nvSpPr>
          <p:cNvPr id="18" name="Text 16"/>
          <p:cNvSpPr/>
          <p:nvPr/>
        </p:nvSpPr>
        <p:spPr>
          <a:xfrm>
            <a:off x="6353770" y="2262664"/>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2</a:t>
            </a:r>
            <a:endParaRPr lang="en-US" sz="1150" dirty="0"/>
          </a:p>
        </p:txBody>
      </p:sp>
      <p:sp>
        <p:nvSpPr>
          <p:cNvPr id="19" name="Text 17"/>
          <p:cNvSpPr/>
          <p:nvPr/>
        </p:nvSpPr>
        <p:spPr>
          <a:xfrm>
            <a:off x="5709999" y="2663904"/>
            <a:ext cx="1435656" cy="192881"/>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Device audits</a:t>
            </a:r>
            <a:endParaRPr lang="en-US" sz="1200" dirty="0"/>
          </a:p>
        </p:txBody>
      </p:sp>
      <p:sp>
        <p:nvSpPr>
          <p:cNvPr id="20" name="Shape 18"/>
          <p:cNvSpPr/>
          <p:nvPr/>
        </p:nvSpPr>
        <p:spPr>
          <a:xfrm>
            <a:off x="7345918" y="2355294"/>
            <a:ext cx="1712833" cy="832961"/>
          </a:xfrm>
          <a:prstGeom prst="roundRect">
            <a:avLst>
              <a:gd name="adj" fmla="val 8782"/>
            </a:avLst>
          </a:prstGeom>
          <a:solidFill>
            <a:srgbClr val="2D3133"/>
          </a:solidFill>
          <a:ln/>
        </p:spPr>
      </p:sp>
      <p:sp>
        <p:nvSpPr>
          <p:cNvPr id="21" name="Shape 19"/>
          <p:cNvSpPr/>
          <p:nvPr/>
        </p:nvSpPr>
        <p:spPr>
          <a:xfrm>
            <a:off x="7345918" y="2340054"/>
            <a:ext cx="1712833" cy="60960"/>
          </a:xfrm>
          <a:prstGeom prst="roundRect">
            <a:avLst>
              <a:gd name="adj" fmla="val 30375"/>
            </a:avLst>
          </a:prstGeom>
          <a:solidFill>
            <a:srgbClr val="AC9EF5"/>
          </a:solidFill>
          <a:ln/>
        </p:spPr>
      </p:sp>
      <p:sp>
        <p:nvSpPr>
          <p:cNvPr id="22" name="Shape 20"/>
          <p:cNvSpPr/>
          <p:nvPr/>
        </p:nvSpPr>
        <p:spPr>
          <a:xfrm>
            <a:off x="8017193" y="2170152"/>
            <a:ext cx="370284" cy="370284"/>
          </a:xfrm>
          <a:prstGeom prst="roundRect">
            <a:avLst>
              <a:gd name="adj" fmla="val 246946"/>
            </a:avLst>
          </a:prstGeom>
          <a:solidFill>
            <a:srgbClr val="AC9EF5"/>
          </a:solidFill>
          <a:ln/>
        </p:spPr>
      </p:sp>
      <p:sp>
        <p:nvSpPr>
          <p:cNvPr id="23" name="Text 21"/>
          <p:cNvSpPr/>
          <p:nvPr/>
        </p:nvSpPr>
        <p:spPr>
          <a:xfrm>
            <a:off x="8128278" y="2262664"/>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3</a:t>
            </a:r>
            <a:endParaRPr lang="en-US" sz="1150" dirty="0"/>
          </a:p>
        </p:txBody>
      </p:sp>
      <p:sp>
        <p:nvSpPr>
          <p:cNvPr id="24" name="Text 22"/>
          <p:cNvSpPr/>
          <p:nvPr/>
        </p:nvSpPr>
        <p:spPr>
          <a:xfrm>
            <a:off x="7484507" y="2663904"/>
            <a:ext cx="1435656" cy="192881"/>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Support retraining</a:t>
            </a:r>
            <a:endParaRPr lang="en-US" sz="1200" dirty="0"/>
          </a:p>
        </p:txBody>
      </p:sp>
      <p:sp>
        <p:nvSpPr>
          <p:cNvPr id="25" name="Shape 23"/>
          <p:cNvSpPr/>
          <p:nvPr/>
        </p:nvSpPr>
        <p:spPr>
          <a:xfrm>
            <a:off x="9120426" y="2355294"/>
            <a:ext cx="1712833" cy="832961"/>
          </a:xfrm>
          <a:prstGeom prst="roundRect">
            <a:avLst>
              <a:gd name="adj" fmla="val 8782"/>
            </a:avLst>
          </a:prstGeom>
          <a:solidFill>
            <a:srgbClr val="2D3133"/>
          </a:solidFill>
          <a:ln/>
        </p:spPr>
      </p:sp>
      <p:sp>
        <p:nvSpPr>
          <p:cNvPr id="26" name="Shape 24"/>
          <p:cNvSpPr/>
          <p:nvPr/>
        </p:nvSpPr>
        <p:spPr>
          <a:xfrm>
            <a:off x="9120426" y="2340054"/>
            <a:ext cx="1712833" cy="60960"/>
          </a:xfrm>
          <a:prstGeom prst="roundRect">
            <a:avLst>
              <a:gd name="adj" fmla="val 30375"/>
            </a:avLst>
          </a:prstGeom>
          <a:solidFill>
            <a:srgbClr val="AC9EF5"/>
          </a:solidFill>
          <a:ln/>
        </p:spPr>
      </p:sp>
      <p:sp>
        <p:nvSpPr>
          <p:cNvPr id="27" name="Shape 25"/>
          <p:cNvSpPr/>
          <p:nvPr/>
        </p:nvSpPr>
        <p:spPr>
          <a:xfrm>
            <a:off x="9791700" y="2170152"/>
            <a:ext cx="370284" cy="370284"/>
          </a:xfrm>
          <a:prstGeom prst="roundRect">
            <a:avLst>
              <a:gd name="adj" fmla="val 246946"/>
            </a:avLst>
          </a:prstGeom>
          <a:solidFill>
            <a:srgbClr val="AC9EF5"/>
          </a:solidFill>
          <a:ln/>
        </p:spPr>
      </p:sp>
      <p:sp>
        <p:nvSpPr>
          <p:cNvPr id="28" name="Text 26"/>
          <p:cNvSpPr/>
          <p:nvPr/>
        </p:nvSpPr>
        <p:spPr>
          <a:xfrm>
            <a:off x="9902785" y="2262664"/>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4</a:t>
            </a:r>
            <a:endParaRPr lang="en-US" sz="1150" dirty="0"/>
          </a:p>
        </p:txBody>
      </p:sp>
      <p:sp>
        <p:nvSpPr>
          <p:cNvPr id="29" name="Text 27"/>
          <p:cNvSpPr/>
          <p:nvPr/>
        </p:nvSpPr>
        <p:spPr>
          <a:xfrm>
            <a:off x="9259014" y="2663904"/>
            <a:ext cx="1435656" cy="192881"/>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Exit surveys</a:t>
            </a:r>
            <a:endParaRPr lang="en-US" sz="1200" dirty="0"/>
          </a:p>
        </p:txBody>
      </p:sp>
      <p:sp>
        <p:nvSpPr>
          <p:cNvPr id="30" name="Shape 28"/>
          <p:cNvSpPr/>
          <p:nvPr/>
        </p:nvSpPr>
        <p:spPr>
          <a:xfrm>
            <a:off x="3797022" y="3435072"/>
            <a:ext cx="2304217" cy="832961"/>
          </a:xfrm>
          <a:prstGeom prst="roundRect">
            <a:avLst>
              <a:gd name="adj" fmla="val 8782"/>
            </a:avLst>
          </a:prstGeom>
          <a:solidFill>
            <a:srgbClr val="2D3133"/>
          </a:solidFill>
          <a:ln/>
        </p:spPr>
      </p:sp>
      <p:sp>
        <p:nvSpPr>
          <p:cNvPr id="31" name="Shape 29"/>
          <p:cNvSpPr/>
          <p:nvPr/>
        </p:nvSpPr>
        <p:spPr>
          <a:xfrm>
            <a:off x="3797022" y="3419832"/>
            <a:ext cx="2304217" cy="60960"/>
          </a:xfrm>
          <a:prstGeom prst="roundRect">
            <a:avLst>
              <a:gd name="adj" fmla="val 30375"/>
            </a:avLst>
          </a:prstGeom>
          <a:solidFill>
            <a:srgbClr val="AC9EF5"/>
          </a:solidFill>
          <a:ln/>
        </p:spPr>
      </p:sp>
      <p:sp>
        <p:nvSpPr>
          <p:cNvPr id="32" name="Shape 30"/>
          <p:cNvSpPr/>
          <p:nvPr/>
        </p:nvSpPr>
        <p:spPr>
          <a:xfrm>
            <a:off x="4763929" y="3249930"/>
            <a:ext cx="370284" cy="370284"/>
          </a:xfrm>
          <a:prstGeom prst="roundRect">
            <a:avLst>
              <a:gd name="adj" fmla="val 246946"/>
            </a:avLst>
          </a:prstGeom>
          <a:solidFill>
            <a:srgbClr val="AC9EF5"/>
          </a:solidFill>
          <a:ln/>
        </p:spPr>
      </p:sp>
      <p:sp>
        <p:nvSpPr>
          <p:cNvPr id="33" name="Text 31"/>
          <p:cNvSpPr/>
          <p:nvPr/>
        </p:nvSpPr>
        <p:spPr>
          <a:xfrm>
            <a:off x="4875014" y="3342442"/>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5</a:t>
            </a:r>
            <a:endParaRPr lang="en-US" sz="1150" dirty="0"/>
          </a:p>
        </p:txBody>
      </p:sp>
      <p:sp>
        <p:nvSpPr>
          <p:cNvPr id="34" name="Text 32"/>
          <p:cNvSpPr/>
          <p:nvPr/>
        </p:nvSpPr>
        <p:spPr>
          <a:xfrm>
            <a:off x="3935611" y="3743682"/>
            <a:ext cx="1884759" cy="192881"/>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State-specific campaigns</a:t>
            </a:r>
            <a:endParaRPr lang="en-US" sz="1200" dirty="0"/>
          </a:p>
        </p:txBody>
      </p:sp>
      <p:sp>
        <p:nvSpPr>
          <p:cNvPr id="35" name="Shape 33"/>
          <p:cNvSpPr/>
          <p:nvPr/>
        </p:nvSpPr>
        <p:spPr>
          <a:xfrm>
            <a:off x="6162913" y="3435072"/>
            <a:ext cx="2304336" cy="832961"/>
          </a:xfrm>
          <a:prstGeom prst="roundRect">
            <a:avLst>
              <a:gd name="adj" fmla="val 8782"/>
            </a:avLst>
          </a:prstGeom>
          <a:solidFill>
            <a:srgbClr val="2D3133"/>
          </a:solidFill>
          <a:ln/>
        </p:spPr>
      </p:sp>
      <p:sp>
        <p:nvSpPr>
          <p:cNvPr id="36" name="Shape 34"/>
          <p:cNvSpPr/>
          <p:nvPr/>
        </p:nvSpPr>
        <p:spPr>
          <a:xfrm>
            <a:off x="6162913" y="3419832"/>
            <a:ext cx="2304336" cy="60960"/>
          </a:xfrm>
          <a:prstGeom prst="roundRect">
            <a:avLst>
              <a:gd name="adj" fmla="val 30375"/>
            </a:avLst>
          </a:prstGeom>
          <a:solidFill>
            <a:srgbClr val="AC9EF5"/>
          </a:solidFill>
          <a:ln/>
        </p:spPr>
      </p:sp>
      <p:sp>
        <p:nvSpPr>
          <p:cNvPr id="37" name="Shape 35"/>
          <p:cNvSpPr/>
          <p:nvPr/>
        </p:nvSpPr>
        <p:spPr>
          <a:xfrm>
            <a:off x="7129939" y="3249930"/>
            <a:ext cx="370284" cy="370284"/>
          </a:xfrm>
          <a:prstGeom prst="roundRect">
            <a:avLst>
              <a:gd name="adj" fmla="val 246946"/>
            </a:avLst>
          </a:prstGeom>
          <a:solidFill>
            <a:srgbClr val="AC9EF5"/>
          </a:solidFill>
          <a:ln/>
        </p:spPr>
      </p:sp>
      <p:sp>
        <p:nvSpPr>
          <p:cNvPr id="38" name="Text 36"/>
          <p:cNvSpPr/>
          <p:nvPr/>
        </p:nvSpPr>
        <p:spPr>
          <a:xfrm>
            <a:off x="7241024" y="3342442"/>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6</a:t>
            </a:r>
            <a:endParaRPr lang="en-US" sz="1150" dirty="0"/>
          </a:p>
        </p:txBody>
      </p:sp>
      <p:sp>
        <p:nvSpPr>
          <p:cNvPr id="39" name="Text 37"/>
          <p:cNvSpPr/>
          <p:nvPr/>
        </p:nvSpPr>
        <p:spPr>
          <a:xfrm>
            <a:off x="6301502" y="3743682"/>
            <a:ext cx="1893570" cy="192881"/>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Service adoption increase</a:t>
            </a:r>
            <a:endParaRPr lang="en-US" sz="1200" dirty="0"/>
          </a:p>
        </p:txBody>
      </p:sp>
      <p:sp>
        <p:nvSpPr>
          <p:cNvPr id="40" name="Shape 38"/>
          <p:cNvSpPr/>
          <p:nvPr/>
        </p:nvSpPr>
        <p:spPr>
          <a:xfrm>
            <a:off x="8528923" y="3435072"/>
            <a:ext cx="2304336" cy="832961"/>
          </a:xfrm>
          <a:prstGeom prst="roundRect">
            <a:avLst>
              <a:gd name="adj" fmla="val 8782"/>
            </a:avLst>
          </a:prstGeom>
          <a:solidFill>
            <a:srgbClr val="2D3133"/>
          </a:solidFill>
          <a:ln/>
        </p:spPr>
      </p:sp>
      <p:sp>
        <p:nvSpPr>
          <p:cNvPr id="41" name="Shape 39"/>
          <p:cNvSpPr/>
          <p:nvPr/>
        </p:nvSpPr>
        <p:spPr>
          <a:xfrm>
            <a:off x="8528923" y="3419832"/>
            <a:ext cx="2304336" cy="60960"/>
          </a:xfrm>
          <a:prstGeom prst="roundRect">
            <a:avLst>
              <a:gd name="adj" fmla="val 30375"/>
            </a:avLst>
          </a:prstGeom>
          <a:solidFill>
            <a:srgbClr val="AC9EF5"/>
          </a:solidFill>
          <a:ln/>
        </p:spPr>
      </p:sp>
      <p:sp>
        <p:nvSpPr>
          <p:cNvPr id="42" name="Shape 40"/>
          <p:cNvSpPr/>
          <p:nvPr/>
        </p:nvSpPr>
        <p:spPr>
          <a:xfrm>
            <a:off x="9495949" y="3249930"/>
            <a:ext cx="370284" cy="370284"/>
          </a:xfrm>
          <a:prstGeom prst="roundRect">
            <a:avLst>
              <a:gd name="adj" fmla="val 246946"/>
            </a:avLst>
          </a:prstGeom>
          <a:solidFill>
            <a:srgbClr val="AC9EF5"/>
          </a:solidFill>
          <a:ln/>
        </p:spPr>
      </p:sp>
      <p:sp>
        <p:nvSpPr>
          <p:cNvPr id="43" name="Text 41"/>
          <p:cNvSpPr/>
          <p:nvPr/>
        </p:nvSpPr>
        <p:spPr>
          <a:xfrm>
            <a:off x="9607034" y="3342442"/>
            <a:ext cx="148114" cy="185142"/>
          </a:xfrm>
          <a:prstGeom prst="rect">
            <a:avLst/>
          </a:prstGeom>
          <a:noFill/>
          <a:ln/>
        </p:spPr>
        <p:txBody>
          <a:bodyPr wrap="none" lIns="0" tIns="0" rIns="0" bIns="0" rtlCol="0" anchor="t"/>
          <a:lstStyle/>
          <a:p>
            <a:pPr marL="0" indent="0" algn="l">
              <a:lnSpc>
                <a:spcPts val="1350"/>
              </a:lnSpc>
              <a:buNone/>
            </a:pPr>
            <a:r>
              <a:rPr lang="en-US" sz="1150" dirty="0">
                <a:solidFill>
                  <a:srgbClr val="000000"/>
                </a:solidFill>
                <a:latin typeface="DM Sans Medium" pitchFamily="34" charset="0"/>
                <a:ea typeface="DM Sans Medium" pitchFamily="34" charset="-122"/>
                <a:cs typeface="DM Sans Medium" pitchFamily="34" charset="-120"/>
              </a:rPr>
              <a:t>7</a:t>
            </a:r>
            <a:endParaRPr lang="en-US" sz="1150" dirty="0"/>
          </a:p>
        </p:txBody>
      </p:sp>
      <p:sp>
        <p:nvSpPr>
          <p:cNvPr id="44" name="Text 42"/>
          <p:cNvSpPr/>
          <p:nvPr/>
        </p:nvSpPr>
        <p:spPr>
          <a:xfrm>
            <a:off x="8667512" y="3743682"/>
            <a:ext cx="2027158" cy="385763"/>
          </a:xfrm>
          <a:prstGeom prst="rect">
            <a:avLst/>
          </a:prstGeom>
          <a:noFill/>
          <a:ln/>
        </p:spPr>
        <p:txBody>
          <a:bodyPr wrap="squar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Contract conversion incentives</a:t>
            </a:r>
            <a:endParaRPr lang="en-US" sz="1200" dirty="0"/>
          </a:p>
        </p:txBody>
      </p:sp>
      <p:sp>
        <p:nvSpPr>
          <p:cNvPr id="45" name="Text 43"/>
          <p:cNvSpPr/>
          <p:nvPr/>
        </p:nvSpPr>
        <p:spPr>
          <a:xfrm>
            <a:off x="3797022" y="4360545"/>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F7F7F8"/>
                </a:solidFill>
                <a:latin typeface="DM Sans Medium" pitchFamily="34" charset="0"/>
                <a:ea typeface="DM Sans Medium" pitchFamily="34" charset="-122"/>
                <a:cs typeface="DM Sans Medium" pitchFamily="34" charset="-120"/>
              </a:rPr>
              <a:t>90-Day Plan</a:t>
            </a:r>
            <a:endParaRPr lang="en-US" sz="1900" dirty="0"/>
          </a:p>
        </p:txBody>
      </p:sp>
      <p:sp>
        <p:nvSpPr>
          <p:cNvPr id="46" name="Shape 44"/>
          <p:cNvSpPr/>
          <p:nvPr/>
        </p:nvSpPr>
        <p:spPr>
          <a:xfrm>
            <a:off x="3797022" y="5633442"/>
            <a:ext cx="7036237" cy="15240"/>
          </a:xfrm>
          <a:prstGeom prst="roundRect">
            <a:avLst>
              <a:gd name="adj" fmla="val 121500"/>
            </a:avLst>
          </a:prstGeom>
          <a:solidFill>
            <a:srgbClr val="65696B"/>
          </a:solidFill>
          <a:ln/>
        </p:spPr>
      </p:sp>
      <p:sp>
        <p:nvSpPr>
          <p:cNvPr id="47" name="Shape 45"/>
          <p:cNvSpPr/>
          <p:nvPr/>
        </p:nvSpPr>
        <p:spPr>
          <a:xfrm>
            <a:off x="5529143" y="5263158"/>
            <a:ext cx="15240" cy="370284"/>
          </a:xfrm>
          <a:prstGeom prst="roundRect">
            <a:avLst>
              <a:gd name="adj" fmla="val 121500"/>
            </a:avLst>
          </a:prstGeom>
          <a:solidFill>
            <a:srgbClr val="65696B"/>
          </a:solidFill>
          <a:ln/>
        </p:spPr>
      </p:sp>
      <p:sp>
        <p:nvSpPr>
          <p:cNvPr id="48" name="Shape 46"/>
          <p:cNvSpPr/>
          <p:nvPr/>
        </p:nvSpPr>
        <p:spPr>
          <a:xfrm>
            <a:off x="5397937" y="5494615"/>
            <a:ext cx="277654" cy="277654"/>
          </a:xfrm>
          <a:prstGeom prst="roundRect">
            <a:avLst>
              <a:gd name="adj" fmla="val 6669"/>
            </a:avLst>
          </a:prstGeom>
          <a:solidFill>
            <a:srgbClr val="4C5052"/>
          </a:solidFill>
          <a:ln/>
        </p:spPr>
      </p:sp>
      <p:sp>
        <p:nvSpPr>
          <p:cNvPr id="49" name="Text 47"/>
          <p:cNvSpPr/>
          <p:nvPr/>
        </p:nvSpPr>
        <p:spPr>
          <a:xfrm>
            <a:off x="5444192" y="5517713"/>
            <a:ext cx="185142" cy="231458"/>
          </a:xfrm>
          <a:prstGeom prst="rect">
            <a:avLst/>
          </a:prstGeom>
          <a:noFill/>
          <a:ln/>
        </p:spPr>
        <p:txBody>
          <a:bodyPr wrap="none" lIns="0" tIns="0" rIns="0" bIns="0" rtlCol="0" anchor="t"/>
          <a:lstStyle/>
          <a:p>
            <a:pPr marL="0" indent="0" algn="ctr">
              <a:lnSpc>
                <a:spcPts val="1450"/>
              </a:lnSpc>
              <a:buNone/>
            </a:pPr>
            <a:r>
              <a:rPr lang="en-US" sz="1450" dirty="0">
                <a:solidFill>
                  <a:srgbClr val="D6D9D7"/>
                </a:solidFill>
                <a:latin typeface="DM Sans Medium" pitchFamily="34" charset="0"/>
                <a:ea typeface="DM Sans Medium" pitchFamily="34" charset="-122"/>
                <a:cs typeface="DM Sans Medium" pitchFamily="34" charset="-120"/>
              </a:rPr>
              <a:t>1</a:t>
            </a:r>
            <a:endParaRPr lang="en-US" sz="1450" dirty="0"/>
          </a:p>
        </p:txBody>
      </p:sp>
      <p:sp>
        <p:nvSpPr>
          <p:cNvPr id="50" name="Text 48"/>
          <p:cNvSpPr/>
          <p:nvPr/>
        </p:nvSpPr>
        <p:spPr>
          <a:xfrm>
            <a:off x="4765238" y="4761667"/>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Week 1–4</a:t>
            </a:r>
            <a:endParaRPr lang="en-US" sz="1200" dirty="0"/>
          </a:p>
        </p:txBody>
      </p:sp>
      <p:sp>
        <p:nvSpPr>
          <p:cNvPr id="51" name="Text 49"/>
          <p:cNvSpPr/>
          <p:nvPr/>
        </p:nvSpPr>
        <p:spPr>
          <a:xfrm>
            <a:off x="3920371" y="4991576"/>
            <a:ext cx="3232785" cy="148114"/>
          </a:xfrm>
          <a:prstGeom prst="rect">
            <a:avLst/>
          </a:prstGeom>
          <a:noFill/>
          <a:ln/>
        </p:spPr>
        <p:txBody>
          <a:bodyPr wrap="none" lIns="0" tIns="0" rIns="0" bIns="0" rtlCol="0" anchor="t"/>
          <a:lstStyle/>
          <a:p>
            <a:pPr marL="0" indent="0" algn="ctr">
              <a:lnSpc>
                <a:spcPts val="1150"/>
              </a:lnSpc>
              <a:buNone/>
            </a:pPr>
            <a:r>
              <a:rPr lang="en-US" sz="950" dirty="0">
                <a:solidFill>
                  <a:srgbClr val="D6D9D7"/>
                </a:solidFill>
                <a:latin typeface="Inter" pitchFamily="34" charset="0"/>
                <a:ea typeface="Inter" pitchFamily="34" charset="-122"/>
                <a:cs typeface="Inter" pitchFamily="34" charset="-120"/>
              </a:rPr>
              <a:t>Emergency response, quick wins, pilot launches</a:t>
            </a:r>
            <a:endParaRPr lang="en-US" sz="950" dirty="0"/>
          </a:p>
        </p:txBody>
      </p:sp>
      <p:sp>
        <p:nvSpPr>
          <p:cNvPr id="52" name="Shape 50"/>
          <p:cNvSpPr/>
          <p:nvPr/>
        </p:nvSpPr>
        <p:spPr>
          <a:xfrm>
            <a:off x="7307461" y="5633442"/>
            <a:ext cx="15240" cy="370284"/>
          </a:xfrm>
          <a:prstGeom prst="roundRect">
            <a:avLst>
              <a:gd name="adj" fmla="val 121500"/>
            </a:avLst>
          </a:prstGeom>
          <a:solidFill>
            <a:srgbClr val="65696B"/>
          </a:solidFill>
          <a:ln/>
        </p:spPr>
      </p:sp>
      <p:sp>
        <p:nvSpPr>
          <p:cNvPr id="53" name="Shape 51"/>
          <p:cNvSpPr/>
          <p:nvPr/>
        </p:nvSpPr>
        <p:spPr>
          <a:xfrm>
            <a:off x="7176254" y="5494615"/>
            <a:ext cx="277654" cy="277654"/>
          </a:xfrm>
          <a:prstGeom prst="roundRect">
            <a:avLst>
              <a:gd name="adj" fmla="val 6669"/>
            </a:avLst>
          </a:prstGeom>
          <a:solidFill>
            <a:srgbClr val="4C5052"/>
          </a:solidFill>
          <a:ln/>
        </p:spPr>
      </p:sp>
      <p:sp>
        <p:nvSpPr>
          <p:cNvPr id="54" name="Text 52"/>
          <p:cNvSpPr/>
          <p:nvPr/>
        </p:nvSpPr>
        <p:spPr>
          <a:xfrm>
            <a:off x="7222510" y="5517713"/>
            <a:ext cx="185142" cy="231458"/>
          </a:xfrm>
          <a:prstGeom prst="rect">
            <a:avLst/>
          </a:prstGeom>
          <a:noFill/>
          <a:ln/>
        </p:spPr>
        <p:txBody>
          <a:bodyPr wrap="none" lIns="0" tIns="0" rIns="0" bIns="0" rtlCol="0" anchor="t"/>
          <a:lstStyle/>
          <a:p>
            <a:pPr marL="0" indent="0" algn="ctr">
              <a:lnSpc>
                <a:spcPts val="1450"/>
              </a:lnSpc>
              <a:buNone/>
            </a:pPr>
            <a:r>
              <a:rPr lang="en-US" sz="1450" dirty="0">
                <a:solidFill>
                  <a:srgbClr val="D6D9D7"/>
                </a:solidFill>
                <a:latin typeface="DM Sans Medium" pitchFamily="34" charset="0"/>
                <a:ea typeface="DM Sans Medium" pitchFamily="34" charset="-122"/>
                <a:cs typeface="DM Sans Medium" pitchFamily="34" charset="-120"/>
              </a:rPr>
              <a:t>2</a:t>
            </a:r>
            <a:endParaRPr lang="en-US" sz="1450" dirty="0"/>
          </a:p>
        </p:txBody>
      </p:sp>
      <p:sp>
        <p:nvSpPr>
          <p:cNvPr id="55" name="Text 53"/>
          <p:cNvSpPr/>
          <p:nvPr/>
        </p:nvSpPr>
        <p:spPr>
          <a:xfrm>
            <a:off x="6543556" y="6127194"/>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Week 5–8</a:t>
            </a:r>
            <a:endParaRPr lang="en-US" sz="1200" dirty="0"/>
          </a:p>
        </p:txBody>
      </p:sp>
      <p:sp>
        <p:nvSpPr>
          <p:cNvPr id="56" name="Text 54"/>
          <p:cNvSpPr/>
          <p:nvPr/>
        </p:nvSpPr>
        <p:spPr>
          <a:xfrm>
            <a:off x="5698688" y="6357104"/>
            <a:ext cx="3232785" cy="148114"/>
          </a:xfrm>
          <a:prstGeom prst="rect">
            <a:avLst/>
          </a:prstGeom>
          <a:noFill/>
          <a:ln/>
        </p:spPr>
        <p:txBody>
          <a:bodyPr wrap="none" lIns="0" tIns="0" rIns="0" bIns="0" rtlCol="0" anchor="t"/>
          <a:lstStyle/>
          <a:p>
            <a:pPr marL="0" indent="0" algn="ctr">
              <a:lnSpc>
                <a:spcPts val="1150"/>
              </a:lnSpc>
              <a:buNone/>
            </a:pPr>
            <a:r>
              <a:rPr lang="en-US" sz="950" dirty="0">
                <a:solidFill>
                  <a:srgbClr val="D6D9D7"/>
                </a:solidFill>
                <a:latin typeface="Inter" pitchFamily="34" charset="0"/>
                <a:ea typeface="Inter" pitchFamily="34" charset="-122"/>
                <a:cs typeface="Inter" pitchFamily="34" charset="-120"/>
              </a:rPr>
              <a:t>Scale &amp; measure</a:t>
            </a:r>
            <a:endParaRPr lang="en-US" sz="950" dirty="0"/>
          </a:p>
        </p:txBody>
      </p:sp>
      <p:sp>
        <p:nvSpPr>
          <p:cNvPr id="57" name="Shape 55"/>
          <p:cNvSpPr/>
          <p:nvPr/>
        </p:nvSpPr>
        <p:spPr>
          <a:xfrm>
            <a:off x="9085778" y="5263158"/>
            <a:ext cx="15240" cy="370284"/>
          </a:xfrm>
          <a:prstGeom prst="roundRect">
            <a:avLst>
              <a:gd name="adj" fmla="val 121500"/>
            </a:avLst>
          </a:prstGeom>
          <a:solidFill>
            <a:srgbClr val="65696B"/>
          </a:solidFill>
          <a:ln/>
        </p:spPr>
      </p:sp>
      <p:sp>
        <p:nvSpPr>
          <p:cNvPr id="58" name="Shape 56"/>
          <p:cNvSpPr/>
          <p:nvPr/>
        </p:nvSpPr>
        <p:spPr>
          <a:xfrm>
            <a:off x="8954572" y="5494615"/>
            <a:ext cx="277654" cy="277654"/>
          </a:xfrm>
          <a:prstGeom prst="roundRect">
            <a:avLst>
              <a:gd name="adj" fmla="val 6669"/>
            </a:avLst>
          </a:prstGeom>
          <a:solidFill>
            <a:srgbClr val="4C5052"/>
          </a:solidFill>
          <a:ln/>
        </p:spPr>
      </p:sp>
      <p:sp>
        <p:nvSpPr>
          <p:cNvPr id="59" name="Text 57"/>
          <p:cNvSpPr/>
          <p:nvPr/>
        </p:nvSpPr>
        <p:spPr>
          <a:xfrm>
            <a:off x="9000827" y="5517713"/>
            <a:ext cx="185142" cy="231458"/>
          </a:xfrm>
          <a:prstGeom prst="rect">
            <a:avLst/>
          </a:prstGeom>
          <a:noFill/>
          <a:ln/>
        </p:spPr>
        <p:txBody>
          <a:bodyPr wrap="none" lIns="0" tIns="0" rIns="0" bIns="0" rtlCol="0" anchor="t"/>
          <a:lstStyle/>
          <a:p>
            <a:pPr marL="0" indent="0" algn="ctr">
              <a:lnSpc>
                <a:spcPts val="1450"/>
              </a:lnSpc>
              <a:buNone/>
            </a:pPr>
            <a:r>
              <a:rPr lang="en-US" sz="1450" dirty="0">
                <a:solidFill>
                  <a:srgbClr val="D6D9D7"/>
                </a:solidFill>
                <a:latin typeface="DM Sans Medium" pitchFamily="34" charset="0"/>
                <a:ea typeface="DM Sans Medium" pitchFamily="34" charset="-122"/>
                <a:cs typeface="DM Sans Medium" pitchFamily="34" charset="-120"/>
              </a:rPr>
              <a:t>3</a:t>
            </a:r>
            <a:endParaRPr lang="en-US" sz="1450" dirty="0"/>
          </a:p>
        </p:txBody>
      </p:sp>
      <p:sp>
        <p:nvSpPr>
          <p:cNvPr id="60" name="Text 58"/>
          <p:cNvSpPr/>
          <p:nvPr/>
        </p:nvSpPr>
        <p:spPr>
          <a:xfrm>
            <a:off x="8321873" y="4761667"/>
            <a:ext cx="1543050" cy="192881"/>
          </a:xfrm>
          <a:prstGeom prst="rect">
            <a:avLst/>
          </a:prstGeom>
          <a:noFill/>
          <a:ln/>
        </p:spPr>
        <p:txBody>
          <a:bodyPr wrap="none" lIns="0" tIns="0" rIns="0" bIns="0" rtlCol="0" anchor="t"/>
          <a:lstStyle/>
          <a:p>
            <a:pPr marL="0" indent="0" algn="ctr">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Week 9–12</a:t>
            </a:r>
            <a:endParaRPr lang="en-US" sz="1200" dirty="0"/>
          </a:p>
        </p:txBody>
      </p:sp>
      <p:sp>
        <p:nvSpPr>
          <p:cNvPr id="61" name="Text 59"/>
          <p:cNvSpPr/>
          <p:nvPr/>
        </p:nvSpPr>
        <p:spPr>
          <a:xfrm>
            <a:off x="7477006" y="4991576"/>
            <a:ext cx="3232904" cy="148114"/>
          </a:xfrm>
          <a:prstGeom prst="rect">
            <a:avLst/>
          </a:prstGeom>
          <a:noFill/>
          <a:ln/>
        </p:spPr>
        <p:txBody>
          <a:bodyPr wrap="none" lIns="0" tIns="0" rIns="0" bIns="0" rtlCol="0" anchor="t"/>
          <a:lstStyle/>
          <a:p>
            <a:pPr marL="0" indent="0" algn="ctr">
              <a:lnSpc>
                <a:spcPts val="1150"/>
              </a:lnSpc>
              <a:buNone/>
            </a:pPr>
            <a:r>
              <a:rPr lang="en-US" sz="950" dirty="0">
                <a:solidFill>
                  <a:srgbClr val="D6D9D7"/>
                </a:solidFill>
                <a:latin typeface="Inter" pitchFamily="34" charset="0"/>
                <a:ea typeface="Inter" pitchFamily="34" charset="-122"/>
                <a:cs typeface="Inter" pitchFamily="34" charset="-120"/>
              </a:rPr>
              <a:t>Sustain &amp; close quarter</a:t>
            </a:r>
            <a:endParaRPr lang="en-US" sz="950" dirty="0"/>
          </a:p>
        </p:txBody>
      </p:sp>
      <p:sp>
        <p:nvSpPr>
          <p:cNvPr id="62" name="Text 60"/>
          <p:cNvSpPr/>
          <p:nvPr/>
        </p:nvSpPr>
        <p:spPr>
          <a:xfrm>
            <a:off x="3797022" y="6597729"/>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F7F7F8"/>
                </a:solidFill>
                <a:latin typeface="DM Sans Medium" pitchFamily="34" charset="0"/>
                <a:ea typeface="DM Sans Medium" pitchFamily="34" charset="-122"/>
                <a:cs typeface="DM Sans Medium" pitchFamily="34" charset="-120"/>
              </a:rPr>
              <a:t>Ownership Matrix</a:t>
            </a:r>
            <a:endParaRPr lang="en-US" sz="1900" dirty="0"/>
          </a:p>
        </p:txBody>
      </p:sp>
      <p:sp>
        <p:nvSpPr>
          <p:cNvPr id="63" name="Text 61"/>
          <p:cNvSpPr/>
          <p:nvPr/>
        </p:nvSpPr>
        <p:spPr>
          <a:xfrm>
            <a:off x="3797022" y="6998851"/>
            <a:ext cx="7036237" cy="148114"/>
          </a:xfrm>
          <a:prstGeom prst="rect">
            <a:avLst/>
          </a:prstGeom>
          <a:noFill/>
          <a:ln/>
        </p:spPr>
        <p:txBody>
          <a:bodyPr wrap="none" lIns="0" tIns="0" rIns="0" bIns="0" rtlCol="0" anchor="t"/>
          <a:lstStyle/>
          <a:p>
            <a:pPr marL="0" indent="0" algn="l">
              <a:lnSpc>
                <a:spcPts val="1150"/>
              </a:lnSpc>
              <a:buNone/>
            </a:pPr>
            <a:r>
              <a:rPr lang="en-US" sz="950" dirty="0">
                <a:solidFill>
                  <a:srgbClr val="D6D9D7"/>
                </a:solidFill>
                <a:latin typeface="Inter" pitchFamily="34" charset="0"/>
                <a:ea typeface="Inter" pitchFamily="34" charset="-122"/>
                <a:cs typeface="Inter" pitchFamily="34" charset="-120"/>
              </a:rPr>
              <a:t>Product, Customer Service, Marketing, Commercial, Digital, Analytics, Regional Operations</a:t>
            </a:r>
            <a:endParaRPr lang="en-US" sz="950" dirty="0"/>
          </a:p>
        </p:txBody>
      </p:sp>
      <p:sp>
        <p:nvSpPr>
          <p:cNvPr id="64" name="Text 62"/>
          <p:cNvSpPr/>
          <p:nvPr/>
        </p:nvSpPr>
        <p:spPr>
          <a:xfrm>
            <a:off x="3797022" y="7239476"/>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F7F7F8"/>
                </a:solidFill>
                <a:latin typeface="DM Sans Medium" pitchFamily="34" charset="0"/>
                <a:ea typeface="DM Sans Medium" pitchFamily="34" charset="-122"/>
                <a:cs typeface="DM Sans Medium" pitchFamily="34" charset="-120"/>
              </a:rPr>
              <a:t>Success Metrics</a:t>
            </a:r>
            <a:endParaRPr lang="en-US" sz="1900" dirty="0"/>
          </a:p>
        </p:txBody>
      </p:sp>
      <p:sp>
        <p:nvSpPr>
          <p:cNvPr id="65" name="Text 63"/>
          <p:cNvSpPr/>
          <p:nvPr/>
        </p:nvSpPr>
        <p:spPr>
          <a:xfrm>
            <a:off x="3797022" y="7640598"/>
            <a:ext cx="7036237" cy="444398"/>
          </a:xfrm>
          <a:prstGeom prst="rect">
            <a:avLst/>
          </a:prstGeom>
          <a:noFill/>
          <a:ln/>
        </p:spPr>
        <p:txBody>
          <a:bodyPr wrap="square" lIns="0" tIns="0" rIns="0" bIns="0" rtlCol="0" anchor="t"/>
          <a:lstStyle/>
          <a:p>
            <a:pPr marL="342900" indent="-342900" algn="l">
              <a:lnSpc>
                <a:spcPts val="1150"/>
              </a:lnSpc>
              <a:buSzPct val="100000"/>
              <a:buChar char="•"/>
            </a:pPr>
            <a:r>
              <a:rPr lang="en-US" sz="950" dirty="0">
                <a:solidFill>
                  <a:srgbClr val="D6D9D7"/>
                </a:solidFill>
                <a:latin typeface="Inter" pitchFamily="34" charset="0"/>
                <a:ea typeface="Inter" pitchFamily="34" charset="-122"/>
                <a:cs typeface="Inter" pitchFamily="34" charset="-120"/>
              </a:rPr>
              <a:t>Predicted churner save rate 20%</a:t>
            </a:r>
            <a:endParaRPr lang="en-US" sz="950" dirty="0"/>
          </a:p>
          <a:p>
            <a:pPr marL="342900" indent="-342900" algn="l">
              <a:lnSpc>
                <a:spcPts val="1150"/>
              </a:lnSpc>
              <a:buSzPct val="100000"/>
              <a:buChar char="•"/>
            </a:pPr>
            <a:r>
              <a:rPr lang="en-US" sz="950" dirty="0">
                <a:solidFill>
                  <a:srgbClr val="D6D9D7"/>
                </a:solidFill>
                <a:latin typeface="Inter" pitchFamily="34" charset="0"/>
                <a:ea typeface="Inter" pitchFamily="34" charset="-122"/>
                <a:cs typeface="Inter" pitchFamily="34" charset="-120"/>
              </a:rPr>
              <a:t>Online Security &amp; Premium Support 25%</a:t>
            </a:r>
            <a:endParaRPr lang="en-US" sz="950" dirty="0"/>
          </a:p>
          <a:p>
            <a:pPr marL="342900" indent="-342900" algn="l">
              <a:lnSpc>
                <a:spcPts val="1150"/>
              </a:lnSpc>
              <a:buSzPct val="100000"/>
              <a:buChar char="•"/>
            </a:pPr>
            <a:r>
              <a:rPr lang="en-US" sz="950" dirty="0">
                <a:solidFill>
                  <a:srgbClr val="D6D9D7"/>
                </a:solidFill>
                <a:latin typeface="Inter" pitchFamily="34" charset="0"/>
                <a:ea typeface="Inter" pitchFamily="34" charset="-122"/>
                <a:cs typeface="Inter" pitchFamily="34" charset="-120"/>
              </a:rPr>
              <a:t>Month-to-Month contract conversion 15%</a:t>
            </a:r>
            <a:endParaRPr lang="en-US" sz="950" dirty="0"/>
          </a:p>
        </p:txBody>
      </p:sp>
      <p:sp>
        <p:nvSpPr>
          <p:cNvPr id="66" name="Rectangle 65">
            <a:extLst>
              <a:ext uri="{FF2B5EF4-FFF2-40B4-BE49-F238E27FC236}">
                <a16:creationId xmlns:a16="http://schemas.microsoft.com/office/drawing/2014/main" id="{F40600E4-BF44-F852-2984-848A2F3B975A}"/>
              </a:ext>
            </a:extLst>
          </p:cNvPr>
          <p:cNvSpPr>
            <a:spLocks noGrp="1" noRot="1" noMove="1" noResize="1" noEditPoints="1" noAdjustHandles="1" noChangeArrowheads="1" noChangeShapeType="1"/>
          </p:cNvSpPr>
          <p:nvPr/>
        </p:nvSpPr>
        <p:spPr>
          <a:xfrm>
            <a:off x="12878718" y="7744858"/>
            <a:ext cx="1630496" cy="412947"/>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803</Words>
  <Application>Microsoft Office PowerPoint</Application>
  <PresentationFormat>Custom</PresentationFormat>
  <Paragraphs>169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Inter</vt:lpstr>
      <vt:lpstr>DM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krushnal patil</dc:creator>
  <cp:lastModifiedBy>krushnal patil</cp:lastModifiedBy>
  <cp:revision>6</cp:revision>
  <dcterms:created xsi:type="dcterms:W3CDTF">2026-02-11T13:06:57Z</dcterms:created>
  <dcterms:modified xsi:type="dcterms:W3CDTF">2026-02-11T13:43:53Z</dcterms:modified>
</cp:coreProperties>
</file>